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1" r:id="rId5"/>
    <p:sldId id="263" r:id="rId6"/>
    <p:sldId id="260" r:id="rId7"/>
    <p:sldId id="264" r:id="rId8"/>
    <p:sldId id="265" r:id="rId9"/>
    <p:sldId id="266" r:id="rId10"/>
    <p:sldId id="262" r:id="rId11"/>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8269"/>
    <a:srgbClr val="463F34"/>
    <a:srgbClr val="675D4C"/>
    <a:srgbClr val="CFC3AC"/>
    <a:srgbClr val="FFB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65"/>
    <p:restoredTop sz="96327"/>
  </p:normalViewPr>
  <p:slideViewPr>
    <p:cSldViewPr snapToGrid="0">
      <p:cViewPr>
        <p:scale>
          <a:sx n="124" d="100"/>
          <a:sy n="124" d="100"/>
        </p:scale>
        <p:origin x="1512"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013D-694A-2AE7-17D1-1F73331F04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1826DFAD-3A74-0CC5-18AD-CA9C5B9B07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FA00E2E3-DBC4-87D2-9E7C-4FC0DC0C3A7B}"/>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5" name="Footer Placeholder 4">
            <a:extLst>
              <a:ext uri="{FF2B5EF4-FFF2-40B4-BE49-F238E27FC236}">
                <a16:creationId xmlns:a16="http://schemas.microsoft.com/office/drawing/2014/main" id="{3408A394-363B-0F49-1834-2792A221338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26DDBF9-A028-81B7-0FBD-0319720BBF0C}"/>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1848909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8306-CABE-1B3D-A88F-E7396BDC3D3C}"/>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7984EB61-7038-E651-0FED-E3126F76A6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D7FEF7C-E39D-1DA6-6E72-3DE8D1DA1D5E}"/>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5" name="Footer Placeholder 4">
            <a:extLst>
              <a:ext uri="{FF2B5EF4-FFF2-40B4-BE49-F238E27FC236}">
                <a16:creationId xmlns:a16="http://schemas.microsoft.com/office/drawing/2014/main" id="{C15D8468-583A-9F29-3345-C0681B70F740}"/>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84F78FA2-AEC0-2B14-2BB8-2E16C7AB7C74}"/>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342600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CD882D-BECC-861F-D2A0-B535A9B531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DB7E7C3D-63D4-D4DF-0103-3A8F8E95A0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36003C3-5E8D-C639-59B4-103DD237E915}"/>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5" name="Footer Placeholder 4">
            <a:extLst>
              <a:ext uri="{FF2B5EF4-FFF2-40B4-BE49-F238E27FC236}">
                <a16:creationId xmlns:a16="http://schemas.microsoft.com/office/drawing/2014/main" id="{EE4A6819-EF06-9D6D-CFD9-4EFBFC713ED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B21FF5B-3CFC-BEBD-A68A-747ED2346AB2}"/>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3787316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12EF-B739-8E4E-B867-9C8E0630846E}"/>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FEBA159-9F3C-D594-88CE-BC1438C7B2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8CBD82B-147A-0C3E-F36D-35995F7AB28A}"/>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5" name="Footer Placeholder 4">
            <a:extLst>
              <a:ext uri="{FF2B5EF4-FFF2-40B4-BE49-F238E27FC236}">
                <a16:creationId xmlns:a16="http://schemas.microsoft.com/office/drawing/2014/main" id="{E5C947BD-9884-76F3-CCB6-25E05AC010A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CB03346-73A4-A326-550F-8D88A53A4ABC}"/>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1993418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38FA-6C13-C96B-8AAC-6626C335DF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07DDB552-C670-0D4F-2332-7E98513168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DF00EE-7F83-4B50-2152-D3D9CDF0DBEC}"/>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5" name="Footer Placeholder 4">
            <a:extLst>
              <a:ext uri="{FF2B5EF4-FFF2-40B4-BE49-F238E27FC236}">
                <a16:creationId xmlns:a16="http://schemas.microsoft.com/office/drawing/2014/main" id="{B8D47CB3-5C16-CD0F-29E1-CF00E9C10F4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3071725-743C-4E4C-CAF3-388BA6742B0D}"/>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3577069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A758-3993-47BC-1133-282FD8C55BCC}"/>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28F98217-E1FA-4AF1-A0E3-77A14BD03A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E5A32082-0385-D745-8945-9DCCBC5D6B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CB138731-AB01-8DA9-680C-243B5175B699}"/>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6" name="Footer Placeholder 5">
            <a:extLst>
              <a:ext uri="{FF2B5EF4-FFF2-40B4-BE49-F238E27FC236}">
                <a16:creationId xmlns:a16="http://schemas.microsoft.com/office/drawing/2014/main" id="{6EA1D1FC-B006-4523-C943-35D157F3B49B}"/>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941CA2A3-6DD8-42B3-082F-C5F58F16D980}"/>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1997142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686A-D402-8375-B432-1CBC5EE793C5}"/>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37398D0A-0882-03FE-CEA9-456DE65E91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A823D2-CAE5-661B-CD43-26F097E961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2742B9D0-3385-E757-587A-600DAC1C3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32F1EC-B2F9-5CEB-9F0A-9DE7105BC7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37235159-73D2-B0A4-4B5B-5592F659DBED}"/>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8" name="Footer Placeholder 7">
            <a:extLst>
              <a:ext uri="{FF2B5EF4-FFF2-40B4-BE49-F238E27FC236}">
                <a16:creationId xmlns:a16="http://schemas.microsoft.com/office/drawing/2014/main" id="{1DAEB5A3-625A-B86B-D4FD-708DDF510782}"/>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283D89C3-676F-2A27-E3EC-2220E481A472}"/>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4184402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AE95-29A6-25D7-6ED2-FD08AB9929B0}"/>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C755EFB5-CC33-24B0-6DB0-B4C258659ED6}"/>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4" name="Footer Placeholder 3">
            <a:extLst>
              <a:ext uri="{FF2B5EF4-FFF2-40B4-BE49-F238E27FC236}">
                <a16:creationId xmlns:a16="http://schemas.microsoft.com/office/drawing/2014/main" id="{31526C70-6F41-2F02-7B0E-D749E2AE7DD2}"/>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D3356EE5-6A4E-A96B-8342-837097675AB0}"/>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876326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FB4C9B-4DD2-79EB-DF68-8C8628B7385B}"/>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3" name="Footer Placeholder 2">
            <a:extLst>
              <a:ext uri="{FF2B5EF4-FFF2-40B4-BE49-F238E27FC236}">
                <a16:creationId xmlns:a16="http://schemas.microsoft.com/office/drawing/2014/main" id="{7C3D712F-189D-F8D8-51F8-7C56BF2D4552}"/>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3AE4BFB5-E7EC-E6C7-64F3-F9584604F7D3}"/>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256978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10D9-D6CD-4FAE-3FB3-286E5EF1A9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5022AE4D-52C2-B136-45B8-D0B021C1EB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513D8A55-CB45-9075-EE9C-A08DF11CA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DB29D-4738-478F-41A6-4CF3C30454FD}"/>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6" name="Footer Placeholder 5">
            <a:extLst>
              <a:ext uri="{FF2B5EF4-FFF2-40B4-BE49-F238E27FC236}">
                <a16:creationId xmlns:a16="http://schemas.microsoft.com/office/drawing/2014/main" id="{DDAE69C4-A355-5308-F739-509882679741}"/>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7CC6F4C9-C8BD-74FC-650C-10053CED1A75}"/>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330492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DCF7-87B3-1708-EBD0-8D0434FBC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367E7738-81DE-E454-FD0D-2D4B50F60D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75190C1C-C40D-A70B-838C-8E4D1EF2C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678A4-88F8-6258-9763-7437C2E704E3}"/>
              </a:ext>
            </a:extLst>
          </p:cNvPr>
          <p:cNvSpPr>
            <a:spLocks noGrp="1"/>
          </p:cNvSpPr>
          <p:nvPr>
            <p:ph type="dt" sz="half" idx="10"/>
          </p:nvPr>
        </p:nvSpPr>
        <p:spPr/>
        <p:txBody>
          <a:bodyPr/>
          <a:lstStyle/>
          <a:p>
            <a:fld id="{7E0345E5-686F-E549-9A50-0FDFB3926282}" type="datetimeFigureOut">
              <a:rPr lang="en-VN" smtClean="0"/>
              <a:t>03/11/2023</a:t>
            </a:fld>
            <a:endParaRPr lang="en-VN"/>
          </a:p>
        </p:txBody>
      </p:sp>
      <p:sp>
        <p:nvSpPr>
          <p:cNvPr id="6" name="Footer Placeholder 5">
            <a:extLst>
              <a:ext uri="{FF2B5EF4-FFF2-40B4-BE49-F238E27FC236}">
                <a16:creationId xmlns:a16="http://schemas.microsoft.com/office/drawing/2014/main" id="{39AA3979-5D3F-96D8-C68C-F9BAC98BA323}"/>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55E5904A-295C-8893-97F6-E74D6C622978}"/>
              </a:ext>
            </a:extLst>
          </p:cNvPr>
          <p:cNvSpPr>
            <a:spLocks noGrp="1"/>
          </p:cNvSpPr>
          <p:nvPr>
            <p:ph type="sldNum" sz="quarter" idx="12"/>
          </p:nvPr>
        </p:nvSpPr>
        <p:spPr/>
        <p:txBody>
          <a:bodyPr/>
          <a:lstStyle/>
          <a:p>
            <a:fld id="{2EAE821A-355C-9E48-A524-BE00B75B007D}" type="slidenum">
              <a:rPr lang="en-VN" smtClean="0"/>
              <a:t>‹#›</a:t>
            </a:fld>
            <a:endParaRPr lang="en-VN"/>
          </a:p>
        </p:txBody>
      </p:sp>
    </p:spTree>
    <p:extLst>
      <p:ext uri="{BB962C8B-B14F-4D97-AF65-F5344CB8AC3E}">
        <p14:creationId xmlns:p14="http://schemas.microsoft.com/office/powerpoint/2010/main" val="1268361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9FCC9-0778-8FA5-961E-92D0AB922F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67EBE88C-C42B-9239-AC87-E756F4AD87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77DE9E5-E3F2-833D-9028-F29B38FCC3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345E5-686F-E549-9A50-0FDFB3926282}" type="datetimeFigureOut">
              <a:rPr lang="en-VN" smtClean="0"/>
              <a:t>03/11/2023</a:t>
            </a:fld>
            <a:endParaRPr lang="en-VN"/>
          </a:p>
        </p:txBody>
      </p:sp>
      <p:sp>
        <p:nvSpPr>
          <p:cNvPr id="5" name="Footer Placeholder 4">
            <a:extLst>
              <a:ext uri="{FF2B5EF4-FFF2-40B4-BE49-F238E27FC236}">
                <a16:creationId xmlns:a16="http://schemas.microsoft.com/office/drawing/2014/main" id="{F01E50BF-0C1A-3487-A1CA-3A0FDE26E2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761B288C-3325-D07F-C1AB-43CD98DE95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AE821A-355C-9E48-A524-BE00B75B007D}" type="slidenum">
              <a:rPr lang="en-VN" smtClean="0"/>
              <a:t>‹#›</a:t>
            </a:fld>
            <a:endParaRPr lang="en-VN"/>
          </a:p>
        </p:txBody>
      </p:sp>
    </p:spTree>
    <p:extLst>
      <p:ext uri="{BB962C8B-B14F-4D97-AF65-F5344CB8AC3E}">
        <p14:creationId xmlns:p14="http://schemas.microsoft.com/office/powerpoint/2010/main" val="2875469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ircuit board&#10;&#10;Description automatically generated">
            <a:extLst>
              <a:ext uri="{FF2B5EF4-FFF2-40B4-BE49-F238E27FC236}">
                <a16:creationId xmlns:a16="http://schemas.microsoft.com/office/drawing/2014/main" id="{861054DA-9ADD-631F-E5F6-0EDC6F725BA1}"/>
              </a:ext>
            </a:extLst>
          </p:cNvPr>
          <p:cNvPicPr>
            <a:picLocks noChangeAspect="1"/>
          </p:cNvPicPr>
          <p:nvPr/>
        </p:nvPicPr>
        <p:blipFill>
          <a:blip r:embed="rId2">
            <a:grayscl/>
          </a:blip>
          <a:stretch>
            <a:fillRect/>
          </a:stretch>
        </p:blipFill>
        <p:spPr>
          <a:xfrm>
            <a:off x="3209276" y="0"/>
            <a:ext cx="10286071" cy="6994566"/>
          </a:xfrm>
          <a:prstGeom prst="rect">
            <a:avLst/>
          </a:prstGeom>
        </p:spPr>
      </p:pic>
      <p:pic>
        <p:nvPicPr>
          <p:cNvPr id="11" name="Picture 10" descr="A brown surface with a white spot&#10;&#10;Description automatically generated with medium confidence">
            <a:extLst>
              <a:ext uri="{FF2B5EF4-FFF2-40B4-BE49-F238E27FC236}">
                <a16:creationId xmlns:a16="http://schemas.microsoft.com/office/drawing/2014/main" id="{1F627663-7317-F39A-98D5-1BDA63D5818B}"/>
              </a:ext>
            </a:extLst>
          </p:cNvPr>
          <p:cNvPicPr>
            <a:picLocks noChangeAspect="1"/>
          </p:cNvPicPr>
          <p:nvPr/>
        </p:nvPicPr>
        <p:blipFill>
          <a:blip r:embed="rId3"/>
          <a:stretch>
            <a:fillRect/>
          </a:stretch>
        </p:blipFill>
        <p:spPr>
          <a:xfrm>
            <a:off x="675589" y="-1008917"/>
            <a:ext cx="1917700" cy="825500"/>
          </a:xfrm>
          <a:prstGeom prst="rect">
            <a:avLst/>
          </a:prstGeom>
        </p:spPr>
      </p:pic>
      <p:grpSp>
        <p:nvGrpSpPr>
          <p:cNvPr id="14" name="Group 13">
            <a:extLst>
              <a:ext uri="{FF2B5EF4-FFF2-40B4-BE49-F238E27FC236}">
                <a16:creationId xmlns:a16="http://schemas.microsoft.com/office/drawing/2014/main" id="{D07CCFA3-11E0-762E-B7A5-46EB15C59A80}"/>
              </a:ext>
            </a:extLst>
          </p:cNvPr>
          <p:cNvGrpSpPr/>
          <p:nvPr/>
        </p:nvGrpSpPr>
        <p:grpSpPr>
          <a:xfrm>
            <a:off x="1250869" y="1309254"/>
            <a:ext cx="7857505" cy="4239491"/>
            <a:chOff x="1250869" y="1309254"/>
            <a:chExt cx="7857505" cy="4239491"/>
          </a:xfrm>
        </p:grpSpPr>
        <p:sp>
          <p:nvSpPr>
            <p:cNvPr id="6" name="Rectangle 5">
              <a:extLst>
                <a:ext uri="{FF2B5EF4-FFF2-40B4-BE49-F238E27FC236}">
                  <a16:creationId xmlns:a16="http://schemas.microsoft.com/office/drawing/2014/main" id="{EB70E27D-A402-CA9D-E623-2E110FFB188C}"/>
                </a:ext>
              </a:extLst>
            </p:cNvPr>
            <p:cNvSpPr/>
            <p:nvPr/>
          </p:nvSpPr>
          <p:spPr>
            <a:xfrm>
              <a:off x="1250869" y="1309254"/>
              <a:ext cx="6016830" cy="4239491"/>
            </a:xfrm>
            <a:prstGeom prst="rect">
              <a:avLst/>
            </a:prstGeom>
            <a:solidFill>
              <a:srgbClr val="9082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3F64752D-093F-7C2F-1BC2-517F9AB6E095}"/>
                </a:ext>
              </a:extLst>
            </p:cNvPr>
            <p:cNvSpPr txBox="1"/>
            <p:nvPr/>
          </p:nvSpPr>
          <p:spPr>
            <a:xfrm>
              <a:off x="1634439" y="1770949"/>
              <a:ext cx="7473935" cy="1754326"/>
            </a:xfrm>
            <a:prstGeom prst="rect">
              <a:avLst/>
            </a:prstGeom>
            <a:noFill/>
          </p:spPr>
          <p:txBody>
            <a:bodyPr wrap="square" rtlCol="0">
              <a:spAutoFit/>
            </a:bodyPr>
            <a:lstStyle/>
            <a:p>
              <a:r>
                <a:rPr lang="en-US" sz="5400" b="1" i="0" spc="300" dirty="0">
                  <a:solidFill>
                    <a:schemeClr val="bg1"/>
                  </a:solidFill>
                  <a:effectLst/>
                  <a:latin typeface="Livvic" pitchFamily="2" charset="77"/>
                </a:rPr>
                <a:t>PHENIKAA </a:t>
              </a:r>
            </a:p>
            <a:p>
              <a:r>
                <a:rPr lang="en-US" sz="5400" b="1" i="0" spc="300" dirty="0">
                  <a:solidFill>
                    <a:schemeClr val="bg1"/>
                  </a:solidFill>
                  <a:effectLst/>
                  <a:latin typeface="Livvic" pitchFamily="2" charset="77"/>
                </a:rPr>
                <a:t>CAMPUS  </a:t>
              </a:r>
            </a:p>
          </p:txBody>
        </p:sp>
        <p:sp>
          <p:nvSpPr>
            <p:cNvPr id="12" name="TextBox 11">
              <a:extLst>
                <a:ext uri="{FF2B5EF4-FFF2-40B4-BE49-F238E27FC236}">
                  <a16:creationId xmlns:a16="http://schemas.microsoft.com/office/drawing/2014/main" id="{C6F4276F-2B75-2D27-CF09-0229CF546A71}"/>
                </a:ext>
              </a:extLst>
            </p:cNvPr>
            <p:cNvSpPr txBox="1"/>
            <p:nvPr/>
          </p:nvSpPr>
          <p:spPr>
            <a:xfrm>
              <a:off x="1634439" y="4694780"/>
              <a:ext cx="4588231" cy="369332"/>
            </a:xfrm>
            <a:prstGeom prst="rect">
              <a:avLst/>
            </a:prstGeom>
            <a:noFill/>
          </p:spPr>
          <p:txBody>
            <a:bodyPr wrap="square" rtlCol="0">
              <a:spAutoFit/>
            </a:bodyPr>
            <a:lstStyle/>
            <a:p>
              <a:r>
                <a:rPr lang="en-US" spc="300" dirty="0" err="1">
                  <a:solidFill>
                    <a:schemeClr val="bg1"/>
                  </a:solidFill>
                  <a:latin typeface="Livvic" pitchFamily="2" charset="77"/>
                </a:rPr>
                <a:t>Phân</a:t>
              </a:r>
              <a:r>
                <a:rPr lang="en-US" spc="300" dirty="0">
                  <a:solidFill>
                    <a:schemeClr val="bg1"/>
                  </a:solidFill>
                  <a:latin typeface="Livvic" pitchFamily="2" charset="77"/>
                </a:rPr>
                <a:t> </a:t>
              </a:r>
              <a:r>
                <a:rPr lang="en-US" spc="300" dirty="0" err="1">
                  <a:solidFill>
                    <a:schemeClr val="bg1"/>
                  </a:solidFill>
                  <a:latin typeface="Livvic" pitchFamily="2" charset="77"/>
                </a:rPr>
                <a:t>tích</a:t>
              </a:r>
              <a:r>
                <a:rPr lang="en-US" spc="300" dirty="0">
                  <a:solidFill>
                    <a:schemeClr val="bg1"/>
                  </a:solidFill>
                  <a:latin typeface="Livvic" pitchFamily="2" charset="77"/>
                </a:rPr>
                <a:t> </a:t>
              </a:r>
              <a:r>
                <a:rPr lang="en-US" spc="300" dirty="0" err="1">
                  <a:solidFill>
                    <a:schemeClr val="bg1"/>
                  </a:solidFill>
                  <a:latin typeface="Livvic" pitchFamily="2" charset="77"/>
                </a:rPr>
                <a:t>và</a:t>
              </a:r>
              <a:r>
                <a:rPr lang="en-US" spc="300" dirty="0">
                  <a:solidFill>
                    <a:schemeClr val="bg1"/>
                  </a:solidFill>
                  <a:latin typeface="Livvic" pitchFamily="2" charset="77"/>
                </a:rPr>
                <a:t> </a:t>
              </a:r>
              <a:r>
                <a:rPr lang="en-US" spc="300" dirty="0" err="1">
                  <a:solidFill>
                    <a:schemeClr val="bg1"/>
                  </a:solidFill>
                  <a:latin typeface="Livvic" pitchFamily="2" charset="77"/>
                </a:rPr>
                <a:t>thiết</a:t>
              </a:r>
              <a:r>
                <a:rPr lang="en-US" spc="300" dirty="0">
                  <a:solidFill>
                    <a:schemeClr val="bg1"/>
                  </a:solidFill>
                  <a:latin typeface="Livvic" pitchFamily="2" charset="77"/>
                </a:rPr>
                <a:t> </a:t>
              </a:r>
              <a:r>
                <a:rPr lang="en-US" spc="300" dirty="0" err="1">
                  <a:solidFill>
                    <a:schemeClr val="bg1"/>
                  </a:solidFill>
                  <a:latin typeface="Livvic" pitchFamily="2" charset="77"/>
                </a:rPr>
                <a:t>kế</a:t>
              </a:r>
              <a:r>
                <a:rPr lang="en-US" spc="300" dirty="0">
                  <a:solidFill>
                    <a:schemeClr val="bg1"/>
                  </a:solidFill>
                  <a:latin typeface="Livvic" pitchFamily="2" charset="77"/>
                </a:rPr>
                <a:t> </a:t>
              </a:r>
              <a:r>
                <a:rPr lang="en-US" spc="300" dirty="0" err="1">
                  <a:solidFill>
                    <a:schemeClr val="bg1"/>
                  </a:solidFill>
                  <a:latin typeface="Livvic" pitchFamily="2" charset="77"/>
                </a:rPr>
                <a:t>phần</a:t>
              </a:r>
              <a:r>
                <a:rPr lang="en-US" spc="300" dirty="0">
                  <a:solidFill>
                    <a:schemeClr val="bg1"/>
                  </a:solidFill>
                  <a:latin typeface="Livvic" pitchFamily="2" charset="77"/>
                </a:rPr>
                <a:t> </a:t>
              </a:r>
              <a:r>
                <a:rPr lang="en-US" spc="300" dirty="0" err="1">
                  <a:solidFill>
                    <a:schemeClr val="bg1"/>
                  </a:solidFill>
                  <a:latin typeface="Livvic" pitchFamily="2" charset="77"/>
                </a:rPr>
                <a:t>mềm</a:t>
              </a:r>
              <a:endParaRPr lang="en-VN" spc="300" dirty="0">
                <a:solidFill>
                  <a:schemeClr val="bg1"/>
                </a:solidFill>
                <a:latin typeface="Livvic" pitchFamily="2" charset="77"/>
              </a:endParaRPr>
            </a:p>
          </p:txBody>
        </p:sp>
        <p:sp>
          <p:nvSpPr>
            <p:cNvPr id="13" name="TextBox 12">
              <a:extLst>
                <a:ext uri="{FF2B5EF4-FFF2-40B4-BE49-F238E27FC236}">
                  <a16:creationId xmlns:a16="http://schemas.microsoft.com/office/drawing/2014/main" id="{84B876C4-B338-8DF0-B861-9A4CA82ED338}"/>
                </a:ext>
              </a:extLst>
            </p:cNvPr>
            <p:cNvSpPr txBox="1"/>
            <p:nvPr/>
          </p:nvSpPr>
          <p:spPr>
            <a:xfrm>
              <a:off x="1634439" y="3625373"/>
              <a:ext cx="4750329" cy="584775"/>
            </a:xfrm>
            <a:prstGeom prst="rect">
              <a:avLst/>
            </a:prstGeom>
            <a:noFill/>
          </p:spPr>
          <p:txBody>
            <a:bodyPr wrap="square" rtlCol="0">
              <a:spAutoFit/>
            </a:bodyPr>
            <a:lstStyle/>
            <a:p>
              <a:r>
                <a:rPr lang="en-US" sz="1600" b="1" i="0" spc="240" dirty="0">
                  <a:solidFill>
                    <a:schemeClr val="bg1"/>
                  </a:solidFill>
                  <a:effectLst/>
                  <a:latin typeface="Livvic" pitchFamily="2" charset="77"/>
                </a:rPr>
                <a:t>MẠNG XÃ HỘI DÀNH CHO SINH VIÊN PHENIKAA</a:t>
              </a:r>
              <a:endParaRPr lang="en-VN" sz="1600" spc="240" dirty="0">
                <a:solidFill>
                  <a:schemeClr val="bg1"/>
                </a:solidFill>
                <a:latin typeface="Livvic" pitchFamily="2" charset="77"/>
              </a:endParaRPr>
            </a:p>
          </p:txBody>
        </p:sp>
      </p:grpSp>
      <p:sp>
        <p:nvSpPr>
          <p:cNvPr id="15" name="Rectangle 14">
            <a:extLst>
              <a:ext uri="{FF2B5EF4-FFF2-40B4-BE49-F238E27FC236}">
                <a16:creationId xmlns:a16="http://schemas.microsoft.com/office/drawing/2014/main" id="{1ABA5406-157D-0F96-DB22-3DDCD119FC85}"/>
              </a:ext>
            </a:extLst>
          </p:cNvPr>
          <p:cNvSpPr/>
          <p:nvPr/>
        </p:nvSpPr>
        <p:spPr>
          <a:xfrm>
            <a:off x="11910951" y="1309253"/>
            <a:ext cx="281050" cy="4239491"/>
          </a:xfrm>
          <a:prstGeom prst="rect">
            <a:avLst/>
          </a:prstGeom>
          <a:solidFill>
            <a:srgbClr val="9082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259935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keyboard and mouse on a table&#10;&#10;Description automatically generated">
            <a:extLst>
              <a:ext uri="{FF2B5EF4-FFF2-40B4-BE49-F238E27FC236}">
                <a16:creationId xmlns:a16="http://schemas.microsoft.com/office/drawing/2014/main" id="{D843A419-6B34-69CA-8DFB-3282DA87819B}"/>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11200"/>
                    </a14:imgEffect>
                    <a14:imgEffect>
                      <a14:brightnessContrast bright="-40000" contrast="40000"/>
                    </a14:imgEffect>
                  </a14:imgLayer>
                </a14:imgProps>
              </a:ext>
            </a:extLst>
          </a:blip>
          <a:stretch>
            <a:fillRect/>
          </a:stretch>
        </p:blipFill>
        <p:spPr>
          <a:xfrm>
            <a:off x="6757060" y="-684683"/>
            <a:ext cx="5557651" cy="8227366"/>
          </a:xfrm>
          <a:prstGeom prst="rect">
            <a:avLst/>
          </a:prstGeom>
        </p:spPr>
      </p:pic>
      <p:sp>
        <p:nvSpPr>
          <p:cNvPr id="6" name="Rectangle 5">
            <a:extLst>
              <a:ext uri="{FF2B5EF4-FFF2-40B4-BE49-F238E27FC236}">
                <a16:creationId xmlns:a16="http://schemas.microsoft.com/office/drawing/2014/main" id="{3E613A74-0D1E-4FC4-C1C8-46BBE507AE61}"/>
              </a:ext>
            </a:extLst>
          </p:cNvPr>
          <p:cNvSpPr/>
          <p:nvPr/>
        </p:nvSpPr>
        <p:spPr>
          <a:xfrm>
            <a:off x="5985162" y="964870"/>
            <a:ext cx="4655129" cy="4239491"/>
          </a:xfrm>
          <a:prstGeom prst="rect">
            <a:avLst/>
          </a:prstGeom>
          <a:solidFill>
            <a:srgbClr val="CFC3AC">
              <a:alpha val="5915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8" name="Picture 7" descr="A logo with a square and square design&#10;&#10;Description automatically generated with medium confidence">
            <a:extLst>
              <a:ext uri="{FF2B5EF4-FFF2-40B4-BE49-F238E27FC236}">
                <a16:creationId xmlns:a16="http://schemas.microsoft.com/office/drawing/2014/main" id="{F9515FE6-7415-74CF-5F51-8EF70AF14813}"/>
              </a:ext>
            </a:extLst>
          </p:cNvPr>
          <p:cNvPicPr>
            <a:picLocks noChangeAspect="1"/>
          </p:cNvPicPr>
          <p:nvPr/>
        </p:nvPicPr>
        <p:blipFill>
          <a:blip r:embed="rId4"/>
          <a:stretch>
            <a:fillRect/>
          </a:stretch>
        </p:blipFill>
        <p:spPr>
          <a:xfrm>
            <a:off x="899170" y="-2161227"/>
            <a:ext cx="2844800" cy="1917700"/>
          </a:xfrm>
          <a:prstGeom prst="rect">
            <a:avLst/>
          </a:prstGeom>
        </p:spPr>
      </p:pic>
      <p:sp>
        <p:nvSpPr>
          <p:cNvPr id="10" name="Rectangle 9">
            <a:extLst>
              <a:ext uri="{FF2B5EF4-FFF2-40B4-BE49-F238E27FC236}">
                <a16:creationId xmlns:a16="http://schemas.microsoft.com/office/drawing/2014/main" id="{9830CB9B-E6A5-6A03-7934-419D0C76DC2F}"/>
              </a:ext>
            </a:extLst>
          </p:cNvPr>
          <p:cNvSpPr/>
          <p:nvPr/>
        </p:nvSpPr>
        <p:spPr>
          <a:xfrm>
            <a:off x="-1047009" y="964870"/>
            <a:ext cx="1946179" cy="4239491"/>
          </a:xfrm>
          <a:prstGeom prst="rect">
            <a:avLst/>
          </a:prstGeom>
          <a:solidFill>
            <a:srgbClr val="CFC3AC">
              <a:alpha val="5915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TextBox 10">
            <a:extLst>
              <a:ext uri="{FF2B5EF4-FFF2-40B4-BE49-F238E27FC236}">
                <a16:creationId xmlns:a16="http://schemas.microsoft.com/office/drawing/2014/main" id="{A7737D62-B432-32BB-8F77-B5B93498F427}"/>
              </a:ext>
            </a:extLst>
          </p:cNvPr>
          <p:cNvSpPr txBox="1"/>
          <p:nvPr/>
        </p:nvSpPr>
        <p:spPr>
          <a:xfrm>
            <a:off x="1680914" y="337565"/>
            <a:ext cx="3146961" cy="769441"/>
          </a:xfrm>
          <a:prstGeom prst="rect">
            <a:avLst/>
          </a:prstGeom>
          <a:noFill/>
        </p:spPr>
        <p:txBody>
          <a:bodyPr wrap="square" rtlCol="0">
            <a:spAutoFit/>
          </a:bodyPr>
          <a:lstStyle/>
          <a:p>
            <a:r>
              <a:rPr lang="en-VN" sz="4400" b="1" dirty="0">
                <a:solidFill>
                  <a:srgbClr val="463F34"/>
                </a:solidFill>
                <a:latin typeface="Livvic" pitchFamily="2" charset="77"/>
              </a:rPr>
              <a:t>APPWRITE</a:t>
            </a:r>
          </a:p>
        </p:txBody>
      </p:sp>
      <p:sp>
        <p:nvSpPr>
          <p:cNvPr id="13" name="TextBox 12">
            <a:extLst>
              <a:ext uri="{FF2B5EF4-FFF2-40B4-BE49-F238E27FC236}">
                <a16:creationId xmlns:a16="http://schemas.microsoft.com/office/drawing/2014/main" id="{FD558FF3-8813-E2D0-DB51-2F5936E5DD4E}"/>
              </a:ext>
            </a:extLst>
          </p:cNvPr>
          <p:cNvSpPr txBox="1"/>
          <p:nvPr/>
        </p:nvSpPr>
        <p:spPr>
          <a:xfrm>
            <a:off x="1516891" y="1480285"/>
            <a:ext cx="3449134" cy="369332"/>
          </a:xfrm>
          <a:prstGeom prst="rect">
            <a:avLst/>
          </a:prstGeom>
          <a:noFill/>
        </p:spPr>
        <p:txBody>
          <a:bodyPr wrap="square" rtlCol="0">
            <a:spAutoFit/>
          </a:bodyPr>
          <a:lstStyle/>
          <a:p>
            <a:r>
              <a:rPr lang="vi-VN" b="1" u="none" strike="noStrike" dirty="0">
                <a:effectLst/>
                <a:latin typeface="Livvic" pitchFamily="2" charset="77"/>
              </a:rPr>
              <a:t>Quản lý người dùng dễ dàng</a:t>
            </a:r>
            <a:endParaRPr lang="en-VN" b="1" dirty="0">
              <a:latin typeface="Livvic" pitchFamily="2" charset="77"/>
            </a:endParaRPr>
          </a:p>
        </p:txBody>
      </p:sp>
      <p:sp>
        <p:nvSpPr>
          <p:cNvPr id="14" name="TextBox 13">
            <a:extLst>
              <a:ext uri="{FF2B5EF4-FFF2-40B4-BE49-F238E27FC236}">
                <a16:creationId xmlns:a16="http://schemas.microsoft.com/office/drawing/2014/main" id="{5AFD7F45-649A-5B35-4E81-FB5DD0E5ECC7}"/>
              </a:ext>
            </a:extLst>
          </p:cNvPr>
          <p:cNvSpPr txBox="1"/>
          <p:nvPr/>
        </p:nvSpPr>
        <p:spPr>
          <a:xfrm>
            <a:off x="1529828" y="2839475"/>
            <a:ext cx="3146961" cy="369332"/>
          </a:xfrm>
          <a:prstGeom prst="rect">
            <a:avLst/>
          </a:prstGeom>
          <a:noFill/>
        </p:spPr>
        <p:txBody>
          <a:bodyPr wrap="square" rtlCol="0">
            <a:spAutoFit/>
          </a:bodyPr>
          <a:lstStyle/>
          <a:p>
            <a:r>
              <a:rPr lang="en-US" b="1" u="none" strike="noStrike" dirty="0" err="1">
                <a:effectLst/>
                <a:latin typeface="Livvic" pitchFamily="2" charset="77"/>
              </a:rPr>
              <a:t>Mã</a:t>
            </a:r>
            <a:r>
              <a:rPr lang="en-US" b="1" u="none" strike="noStrike" dirty="0">
                <a:effectLst/>
                <a:latin typeface="Livvic" pitchFamily="2" charset="77"/>
              </a:rPr>
              <a:t> </a:t>
            </a:r>
            <a:r>
              <a:rPr lang="en-US" b="1" u="none" strike="noStrike" dirty="0" err="1">
                <a:effectLst/>
                <a:latin typeface="Livvic" pitchFamily="2" charset="77"/>
              </a:rPr>
              <a:t>nguồn</a:t>
            </a:r>
            <a:r>
              <a:rPr lang="en-US" b="1" u="none" strike="noStrike" dirty="0">
                <a:effectLst/>
                <a:latin typeface="Livvic" pitchFamily="2" charset="77"/>
              </a:rPr>
              <a:t> </a:t>
            </a:r>
            <a:r>
              <a:rPr lang="en-US" b="1" u="none" strike="noStrike" dirty="0" err="1">
                <a:effectLst/>
                <a:latin typeface="Livvic" pitchFamily="2" charset="77"/>
              </a:rPr>
              <a:t>mở</a:t>
            </a:r>
            <a:r>
              <a:rPr lang="en-US" b="1" u="none" strike="noStrike" dirty="0">
                <a:effectLst/>
                <a:latin typeface="Livvic" pitchFamily="2" charset="77"/>
              </a:rPr>
              <a:t> </a:t>
            </a:r>
            <a:r>
              <a:rPr lang="en-US" b="1" u="none" strike="noStrike" dirty="0" err="1">
                <a:effectLst/>
                <a:latin typeface="Livvic" pitchFamily="2" charset="77"/>
              </a:rPr>
              <a:t>và</a:t>
            </a:r>
            <a:r>
              <a:rPr lang="en-US" b="1" u="none" strike="noStrike" dirty="0">
                <a:effectLst/>
                <a:latin typeface="Livvic" pitchFamily="2" charset="77"/>
              </a:rPr>
              <a:t> </a:t>
            </a:r>
            <a:r>
              <a:rPr lang="en-US" b="1" u="none" strike="noStrike" dirty="0" err="1">
                <a:effectLst/>
                <a:latin typeface="Livvic" pitchFamily="2" charset="77"/>
              </a:rPr>
              <a:t>miễn</a:t>
            </a:r>
            <a:r>
              <a:rPr lang="en-US" b="1" u="none" strike="noStrike" dirty="0">
                <a:effectLst/>
                <a:latin typeface="Livvic" pitchFamily="2" charset="77"/>
              </a:rPr>
              <a:t> </a:t>
            </a:r>
            <a:r>
              <a:rPr lang="en-US" b="1" u="none" strike="noStrike" dirty="0" err="1">
                <a:effectLst/>
                <a:latin typeface="Livvic" pitchFamily="2" charset="77"/>
              </a:rPr>
              <a:t>phí</a:t>
            </a:r>
            <a:endParaRPr lang="en-VN" b="1" dirty="0">
              <a:latin typeface="Livvic" pitchFamily="2" charset="77"/>
            </a:endParaRPr>
          </a:p>
        </p:txBody>
      </p:sp>
      <p:sp>
        <p:nvSpPr>
          <p:cNvPr id="15" name="TextBox 14">
            <a:extLst>
              <a:ext uri="{FF2B5EF4-FFF2-40B4-BE49-F238E27FC236}">
                <a16:creationId xmlns:a16="http://schemas.microsoft.com/office/drawing/2014/main" id="{FD22F0C1-D5E1-EFCB-FC80-90A1479EAF8B}"/>
              </a:ext>
            </a:extLst>
          </p:cNvPr>
          <p:cNvSpPr txBox="1"/>
          <p:nvPr/>
        </p:nvSpPr>
        <p:spPr>
          <a:xfrm>
            <a:off x="1529828" y="4076863"/>
            <a:ext cx="3647671" cy="369332"/>
          </a:xfrm>
          <a:prstGeom prst="rect">
            <a:avLst/>
          </a:prstGeom>
          <a:noFill/>
        </p:spPr>
        <p:txBody>
          <a:bodyPr wrap="square" rtlCol="0">
            <a:spAutoFit/>
          </a:bodyPr>
          <a:lstStyle/>
          <a:p>
            <a:r>
              <a:rPr lang="vi-VN" b="1" u="none" strike="noStrike" dirty="0">
                <a:effectLst/>
                <a:latin typeface="Livvic" pitchFamily="2" charset="77"/>
              </a:rPr>
              <a:t>Hỗ trợ tương tác thời gian thực</a:t>
            </a:r>
            <a:endParaRPr lang="en-VN" b="1" dirty="0">
              <a:latin typeface="Livvic" pitchFamily="2" charset="77"/>
            </a:endParaRPr>
          </a:p>
        </p:txBody>
      </p:sp>
      <p:sp>
        <p:nvSpPr>
          <p:cNvPr id="16" name="TextBox 15">
            <a:extLst>
              <a:ext uri="{FF2B5EF4-FFF2-40B4-BE49-F238E27FC236}">
                <a16:creationId xmlns:a16="http://schemas.microsoft.com/office/drawing/2014/main" id="{692C02F8-BF01-4266-06AB-77937BE7C01B}"/>
              </a:ext>
            </a:extLst>
          </p:cNvPr>
          <p:cNvSpPr txBox="1"/>
          <p:nvPr/>
        </p:nvSpPr>
        <p:spPr>
          <a:xfrm>
            <a:off x="1529828" y="5336053"/>
            <a:ext cx="3146961" cy="369332"/>
          </a:xfrm>
          <a:prstGeom prst="rect">
            <a:avLst/>
          </a:prstGeom>
          <a:noFill/>
        </p:spPr>
        <p:txBody>
          <a:bodyPr wrap="square" rtlCol="0">
            <a:spAutoFit/>
          </a:bodyPr>
          <a:lstStyle/>
          <a:p>
            <a:r>
              <a:rPr lang="vi-VN" b="1" u="none" strike="noStrike" dirty="0">
                <a:effectLst/>
                <a:latin typeface="Livvic" pitchFamily="2" charset="77"/>
              </a:rPr>
              <a:t>Cơ sở dữ liệu linh hoạt</a:t>
            </a:r>
            <a:endParaRPr lang="en-VN" b="1" dirty="0">
              <a:latin typeface="Livvic" pitchFamily="2" charset="77"/>
            </a:endParaRPr>
          </a:p>
        </p:txBody>
      </p:sp>
      <p:sp>
        <p:nvSpPr>
          <p:cNvPr id="17" name="TextBox 16">
            <a:extLst>
              <a:ext uri="{FF2B5EF4-FFF2-40B4-BE49-F238E27FC236}">
                <a16:creationId xmlns:a16="http://schemas.microsoft.com/office/drawing/2014/main" id="{4866060B-6918-0B13-27BC-147B6024518B}"/>
              </a:ext>
            </a:extLst>
          </p:cNvPr>
          <p:cNvSpPr txBox="1"/>
          <p:nvPr/>
        </p:nvSpPr>
        <p:spPr>
          <a:xfrm>
            <a:off x="1516891" y="1849617"/>
            <a:ext cx="3801438" cy="646331"/>
          </a:xfrm>
          <a:prstGeom prst="rect">
            <a:avLst/>
          </a:prstGeom>
          <a:noFill/>
        </p:spPr>
        <p:txBody>
          <a:bodyPr wrap="square" rtlCol="0">
            <a:spAutoFit/>
          </a:bodyPr>
          <a:lstStyle/>
          <a:p>
            <a:r>
              <a:rPr lang="vi-VN" u="none" strike="noStrike" dirty="0">
                <a:solidFill>
                  <a:srgbClr val="463F34"/>
                </a:solidFill>
                <a:effectLst/>
                <a:latin typeface="Livvic Light" pitchFamily="2" charset="77"/>
              </a:rPr>
              <a:t>Appwrite cung cấp các API cho việc quản lý người dùng</a:t>
            </a:r>
            <a:endParaRPr lang="en-VN" dirty="0">
              <a:solidFill>
                <a:srgbClr val="463F34"/>
              </a:solidFill>
              <a:latin typeface="Livvic Light" pitchFamily="2" charset="77"/>
            </a:endParaRPr>
          </a:p>
        </p:txBody>
      </p:sp>
      <p:sp>
        <p:nvSpPr>
          <p:cNvPr id="18" name="TextBox 17">
            <a:extLst>
              <a:ext uri="{FF2B5EF4-FFF2-40B4-BE49-F238E27FC236}">
                <a16:creationId xmlns:a16="http://schemas.microsoft.com/office/drawing/2014/main" id="{735D5613-A129-E838-8CE0-0EB0514E6D3D}"/>
              </a:ext>
            </a:extLst>
          </p:cNvPr>
          <p:cNvSpPr txBox="1"/>
          <p:nvPr/>
        </p:nvSpPr>
        <p:spPr>
          <a:xfrm>
            <a:off x="1529828" y="3212233"/>
            <a:ext cx="4232306" cy="646331"/>
          </a:xfrm>
          <a:prstGeom prst="rect">
            <a:avLst/>
          </a:prstGeom>
          <a:noFill/>
        </p:spPr>
        <p:txBody>
          <a:bodyPr wrap="square" rtlCol="0">
            <a:spAutoFit/>
          </a:bodyPr>
          <a:lstStyle/>
          <a:p>
            <a:r>
              <a:rPr lang="en-US" u="none" strike="noStrike" dirty="0" err="1">
                <a:solidFill>
                  <a:srgbClr val="463F34"/>
                </a:solidFill>
                <a:effectLst/>
                <a:latin typeface="Livvic Light" pitchFamily="2" charset="77"/>
              </a:rPr>
              <a:t>Là</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dự</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án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mã</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nguồn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mở</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và</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miễn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phí</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tiết</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kiệm</a:t>
            </a:r>
            <a:r>
              <a:rPr lang="en-US" u="none" strike="noStrike" dirty="0">
                <a:solidFill>
                  <a:srgbClr val="463F34"/>
                </a:solidFill>
                <a:effectLst/>
                <a:latin typeface="Livvic Light" pitchFamily="2" charset="77"/>
              </a:rPr>
              <a:t> chi </a:t>
            </a:r>
            <a:r>
              <a:rPr lang="en-US" u="none" strike="noStrike" dirty="0" err="1">
                <a:solidFill>
                  <a:srgbClr val="463F34"/>
                </a:solidFill>
                <a:effectLst/>
                <a:latin typeface="Livvic Light" pitchFamily="2" charset="77"/>
              </a:rPr>
              <a:t>phí</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phát</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triển</a:t>
            </a:r>
            <a:endParaRPr lang="en-VN" dirty="0">
              <a:solidFill>
                <a:srgbClr val="463F34"/>
              </a:solidFill>
              <a:latin typeface="Livvic Light" pitchFamily="2" charset="77"/>
            </a:endParaRPr>
          </a:p>
        </p:txBody>
      </p:sp>
      <p:sp>
        <p:nvSpPr>
          <p:cNvPr id="19" name="TextBox 18">
            <a:extLst>
              <a:ext uri="{FF2B5EF4-FFF2-40B4-BE49-F238E27FC236}">
                <a16:creationId xmlns:a16="http://schemas.microsoft.com/office/drawing/2014/main" id="{53F9DBD7-2829-FDB9-2D63-E175C166E2C1}"/>
              </a:ext>
            </a:extLst>
          </p:cNvPr>
          <p:cNvSpPr txBox="1"/>
          <p:nvPr/>
        </p:nvSpPr>
        <p:spPr>
          <a:xfrm>
            <a:off x="1516891" y="4467997"/>
            <a:ext cx="3837613" cy="646331"/>
          </a:xfrm>
          <a:prstGeom prst="rect">
            <a:avLst/>
          </a:prstGeom>
          <a:noFill/>
        </p:spPr>
        <p:txBody>
          <a:bodyPr wrap="square" rtlCol="0">
            <a:spAutoFit/>
          </a:bodyPr>
          <a:lstStyle/>
          <a:p>
            <a:r>
              <a:rPr lang="vi-VN" dirty="0">
                <a:solidFill>
                  <a:srgbClr val="463F34"/>
                </a:solidFill>
                <a:latin typeface="Livvic Light" pitchFamily="2" charset="77"/>
              </a:rPr>
              <a:t>T</a:t>
            </a:r>
            <a:r>
              <a:rPr lang="vi-VN" u="none" strike="noStrike" dirty="0">
                <a:solidFill>
                  <a:srgbClr val="463F34"/>
                </a:solidFill>
                <a:effectLst/>
                <a:latin typeface="Livvic Light" pitchFamily="2" charset="77"/>
              </a:rPr>
              <a:t>ính năng như websockets để phát triển ứng dụng thời gian thực.</a:t>
            </a:r>
            <a:endParaRPr lang="en-VN" dirty="0">
              <a:solidFill>
                <a:srgbClr val="463F34"/>
              </a:solidFill>
              <a:latin typeface="Livvic Light" pitchFamily="2" charset="77"/>
            </a:endParaRPr>
          </a:p>
        </p:txBody>
      </p:sp>
      <p:sp>
        <p:nvSpPr>
          <p:cNvPr id="20" name="TextBox 19">
            <a:extLst>
              <a:ext uri="{FF2B5EF4-FFF2-40B4-BE49-F238E27FC236}">
                <a16:creationId xmlns:a16="http://schemas.microsoft.com/office/drawing/2014/main" id="{77B83D37-6F49-0611-390B-4976FF1DC157}"/>
              </a:ext>
            </a:extLst>
          </p:cNvPr>
          <p:cNvSpPr txBox="1"/>
          <p:nvPr/>
        </p:nvSpPr>
        <p:spPr>
          <a:xfrm>
            <a:off x="1529828" y="5705385"/>
            <a:ext cx="4232306" cy="646331"/>
          </a:xfrm>
          <a:prstGeom prst="rect">
            <a:avLst/>
          </a:prstGeom>
          <a:noFill/>
        </p:spPr>
        <p:txBody>
          <a:bodyPr wrap="square" rtlCol="0">
            <a:spAutoFit/>
          </a:bodyPr>
          <a:lstStyle/>
          <a:p>
            <a:r>
              <a:rPr lang="vi-VN" dirty="0">
                <a:solidFill>
                  <a:srgbClr val="463F34"/>
                </a:solidFill>
                <a:latin typeface="Livvic Light" pitchFamily="2" charset="77"/>
              </a:rPr>
              <a:t>N</a:t>
            </a:r>
            <a:r>
              <a:rPr lang="vi-VN" u="none" strike="noStrike" dirty="0">
                <a:solidFill>
                  <a:srgbClr val="463F34"/>
                </a:solidFill>
                <a:effectLst/>
                <a:latin typeface="Livvic Light" pitchFamily="2" charset="77"/>
              </a:rPr>
              <a:t>hiều loại cơ sở dữ liệu như MongoDB và MySQL, lưu trữ và truy vấn dữ liệu.</a:t>
            </a:r>
            <a:endParaRPr lang="en-VN" dirty="0">
              <a:solidFill>
                <a:srgbClr val="463F34"/>
              </a:solidFill>
              <a:latin typeface="Livvic Light" pitchFamily="2" charset="77"/>
            </a:endParaRPr>
          </a:p>
        </p:txBody>
      </p:sp>
      <p:pic>
        <p:nvPicPr>
          <p:cNvPr id="22" name="Picture 21" descr="A pink letter c on a purple background&#10;&#10;Description automatically generated">
            <a:extLst>
              <a:ext uri="{FF2B5EF4-FFF2-40B4-BE49-F238E27FC236}">
                <a16:creationId xmlns:a16="http://schemas.microsoft.com/office/drawing/2014/main" id="{752DE333-F584-F633-1234-B9BDB99762AF}"/>
              </a:ext>
            </a:extLst>
          </p:cNvPr>
          <p:cNvPicPr>
            <a:picLocks noChangeAspect="1"/>
          </p:cNvPicPr>
          <p:nvPr/>
        </p:nvPicPr>
        <p:blipFill>
          <a:blip r:embed="rId5">
            <a:duotone>
              <a:prstClr val="black"/>
              <a:srgbClr val="908269">
                <a:tint val="45000"/>
                <a:satMod val="400000"/>
              </a:srgbClr>
            </a:duotone>
            <a:extLst>
              <a:ext uri="{BEBA8EAE-BF5A-486C-A8C5-ECC9F3942E4B}">
                <a14:imgProps xmlns:a14="http://schemas.microsoft.com/office/drawing/2010/main">
                  <a14:imgLayer r:embed="rId6">
                    <a14:imgEffect>
                      <a14:backgroundRemoval t="10000" b="90000" l="10000" r="90000">
                        <a14:foregroundMark x1="63281" y1="54297" x2="63281" y2="54297"/>
                      </a14:backgroundRemoval>
                    </a14:imgEffect>
                    <a14:imgEffect>
                      <a14:saturation sat="0"/>
                    </a14:imgEffect>
                  </a14:imgLayer>
                </a14:imgProps>
              </a:ext>
            </a:extLst>
          </a:blip>
          <a:stretch>
            <a:fillRect/>
          </a:stretch>
        </p:blipFill>
        <p:spPr>
          <a:xfrm>
            <a:off x="6622870" y="877737"/>
            <a:ext cx="3236421" cy="3236421"/>
          </a:xfrm>
          <a:prstGeom prst="rect">
            <a:avLst/>
          </a:prstGeom>
        </p:spPr>
      </p:pic>
      <p:sp>
        <p:nvSpPr>
          <p:cNvPr id="23" name="TextBox 22">
            <a:extLst>
              <a:ext uri="{FF2B5EF4-FFF2-40B4-BE49-F238E27FC236}">
                <a16:creationId xmlns:a16="http://schemas.microsoft.com/office/drawing/2014/main" id="{BF2B997E-1306-4E66-760F-B9285EFBB015}"/>
              </a:ext>
            </a:extLst>
          </p:cNvPr>
          <p:cNvSpPr txBox="1"/>
          <p:nvPr/>
        </p:nvSpPr>
        <p:spPr>
          <a:xfrm>
            <a:off x="7165055" y="3504621"/>
            <a:ext cx="2295342" cy="707886"/>
          </a:xfrm>
          <a:prstGeom prst="rect">
            <a:avLst/>
          </a:prstGeom>
          <a:noFill/>
        </p:spPr>
        <p:txBody>
          <a:bodyPr wrap="square" rtlCol="0">
            <a:spAutoFit/>
          </a:bodyPr>
          <a:lstStyle/>
          <a:p>
            <a:r>
              <a:rPr lang="en-VN" sz="4000" dirty="0">
                <a:solidFill>
                  <a:schemeClr val="bg1"/>
                </a:solidFill>
                <a:latin typeface="Livvic" pitchFamily="2" charset="77"/>
              </a:rPr>
              <a:t>appwrite</a:t>
            </a:r>
          </a:p>
        </p:txBody>
      </p:sp>
    </p:spTree>
    <p:extLst>
      <p:ext uri="{BB962C8B-B14F-4D97-AF65-F5344CB8AC3E}">
        <p14:creationId xmlns:p14="http://schemas.microsoft.com/office/powerpoint/2010/main" val="147753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rown surface with a white spot&#10;&#10;Description automatically generated with medium confidence">
            <a:extLst>
              <a:ext uri="{FF2B5EF4-FFF2-40B4-BE49-F238E27FC236}">
                <a16:creationId xmlns:a16="http://schemas.microsoft.com/office/drawing/2014/main" id="{8D3AD138-1F78-2364-34CC-CB13EE8FEA5B}"/>
              </a:ext>
            </a:extLst>
          </p:cNvPr>
          <p:cNvPicPr>
            <a:picLocks noChangeAspect="1"/>
          </p:cNvPicPr>
          <p:nvPr/>
        </p:nvPicPr>
        <p:blipFill>
          <a:blip r:embed="rId2"/>
          <a:stretch>
            <a:fillRect/>
          </a:stretch>
        </p:blipFill>
        <p:spPr>
          <a:xfrm>
            <a:off x="639963" y="-1056418"/>
            <a:ext cx="1917700" cy="825500"/>
          </a:xfrm>
          <a:prstGeom prst="rect">
            <a:avLst/>
          </a:prstGeom>
        </p:spPr>
      </p:pic>
      <p:sp>
        <p:nvSpPr>
          <p:cNvPr id="5" name="Rectangle 4">
            <a:extLst>
              <a:ext uri="{FF2B5EF4-FFF2-40B4-BE49-F238E27FC236}">
                <a16:creationId xmlns:a16="http://schemas.microsoft.com/office/drawing/2014/main" id="{24C9AFB6-0E94-D724-6F64-0C1D94105A0F}"/>
              </a:ext>
            </a:extLst>
          </p:cNvPr>
          <p:cNvSpPr/>
          <p:nvPr/>
        </p:nvSpPr>
        <p:spPr>
          <a:xfrm>
            <a:off x="0" y="0"/>
            <a:ext cx="5070764" cy="6858000"/>
          </a:xfrm>
          <a:prstGeom prst="rect">
            <a:avLst/>
          </a:prstGeom>
          <a:solidFill>
            <a:srgbClr val="9082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TextBox 5">
            <a:extLst>
              <a:ext uri="{FF2B5EF4-FFF2-40B4-BE49-F238E27FC236}">
                <a16:creationId xmlns:a16="http://schemas.microsoft.com/office/drawing/2014/main" id="{7DC98506-0F8E-8652-0C6A-81F748782637}"/>
              </a:ext>
            </a:extLst>
          </p:cNvPr>
          <p:cNvSpPr txBox="1"/>
          <p:nvPr/>
        </p:nvSpPr>
        <p:spPr>
          <a:xfrm>
            <a:off x="3515096" y="776039"/>
            <a:ext cx="1729841" cy="1107996"/>
          </a:xfrm>
          <a:prstGeom prst="rect">
            <a:avLst/>
          </a:prstGeom>
          <a:noFill/>
        </p:spPr>
        <p:txBody>
          <a:bodyPr wrap="square" rtlCol="0">
            <a:spAutoFit/>
          </a:bodyPr>
          <a:lstStyle/>
          <a:p>
            <a:r>
              <a:rPr lang="en-VN" sz="6600" b="1" dirty="0">
                <a:solidFill>
                  <a:schemeClr val="bg1"/>
                </a:solidFill>
                <a:latin typeface="Livvic" pitchFamily="2" charset="77"/>
              </a:rPr>
              <a:t>01</a:t>
            </a:r>
          </a:p>
        </p:txBody>
      </p:sp>
      <p:sp>
        <p:nvSpPr>
          <p:cNvPr id="7" name="TextBox 6">
            <a:extLst>
              <a:ext uri="{FF2B5EF4-FFF2-40B4-BE49-F238E27FC236}">
                <a16:creationId xmlns:a16="http://schemas.microsoft.com/office/drawing/2014/main" id="{4954FCD7-A5FB-4E9F-FD6E-DFAA981080DB}"/>
              </a:ext>
            </a:extLst>
          </p:cNvPr>
          <p:cNvSpPr txBox="1"/>
          <p:nvPr/>
        </p:nvSpPr>
        <p:spPr>
          <a:xfrm>
            <a:off x="3515097" y="2219495"/>
            <a:ext cx="1270660" cy="1015663"/>
          </a:xfrm>
          <a:prstGeom prst="rect">
            <a:avLst/>
          </a:prstGeom>
          <a:noFill/>
        </p:spPr>
        <p:txBody>
          <a:bodyPr wrap="square" rtlCol="0">
            <a:spAutoFit/>
          </a:bodyPr>
          <a:lstStyle/>
          <a:p>
            <a:r>
              <a:rPr lang="en-VN" sz="6000" b="1" dirty="0">
                <a:solidFill>
                  <a:schemeClr val="bg1"/>
                </a:solidFill>
                <a:latin typeface="Livvic" pitchFamily="2" charset="77"/>
              </a:rPr>
              <a:t>02</a:t>
            </a:r>
          </a:p>
        </p:txBody>
      </p:sp>
      <p:sp>
        <p:nvSpPr>
          <p:cNvPr id="8" name="TextBox 7">
            <a:extLst>
              <a:ext uri="{FF2B5EF4-FFF2-40B4-BE49-F238E27FC236}">
                <a16:creationId xmlns:a16="http://schemas.microsoft.com/office/drawing/2014/main" id="{B377E6A7-D915-EE53-517D-3857E9B2D923}"/>
              </a:ext>
            </a:extLst>
          </p:cNvPr>
          <p:cNvSpPr txBox="1"/>
          <p:nvPr/>
        </p:nvSpPr>
        <p:spPr>
          <a:xfrm>
            <a:off x="3515097" y="3662951"/>
            <a:ext cx="1270660" cy="1015663"/>
          </a:xfrm>
          <a:prstGeom prst="rect">
            <a:avLst/>
          </a:prstGeom>
          <a:noFill/>
        </p:spPr>
        <p:txBody>
          <a:bodyPr wrap="square" rtlCol="0">
            <a:spAutoFit/>
          </a:bodyPr>
          <a:lstStyle/>
          <a:p>
            <a:r>
              <a:rPr lang="en-VN" sz="6000" b="1" dirty="0">
                <a:solidFill>
                  <a:schemeClr val="bg1"/>
                </a:solidFill>
                <a:latin typeface="Livvic" pitchFamily="2" charset="77"/>
              </a:rPr>
              <a:t>03</a:t>
            </a:r>
          </a:p>
        </p:txBody>
      </p:sp>
      <p:sp>
        <p:nvSpPr>
          <p:cNvPr id="9" name="TextBox 8">
            <a:extLst>
              <a:ext uri="{FF2B5EF4-FFF2-40B4-BE49-F238E27FC236}">
                <a16:creationId xmlns:a16="http://schemas.microsoft.com/office/drawing/2014/main" id="{65D20C5F-3D64-79DD-E8F5-3BC7B454BC1A}"/>
              </a:ext>
            </a:extLst>
          </p:cNvPr>
          <p:cNvSpPr txBox="1"/>
          <p:nvPr/>
        </p:nvSpPr>
        <p:spPr>
          <a:xfrm>
            <a:off x="3515097" y="5106407"/>
            <a:ext cx="1270660" cy="1015663"/>
          </a:xfrm>
          <a:prstGeom prst="rect">
            <a:avLst/>
          </a:prstGeom>
          <a:noFill/>
        </p:spPr>
        <p:txBody>
          <a:bodyPr wrap="square" rtlCol="0">
            <a:spAutoFit/>
          </a:bodyPr>
          <a:lstStyle/>
          <a:p>
            <a:r>
              <a:rPr lang="en-VN" sz="6000" b="1" dirty="0">
                <a:solidFill>
                  <a:schemeClr val="bg1"/>
                </a:solidFill>
                <a:latin typeface="Livvic" pitchFamily="2" charset="77"/>
              </a:rPr>
              <a:t>04</a:t>
            </a:r>
          </a:p>
        </p:txBody>
      </p:sp>
      <p:grpSp>
        <p:nvGrpSpPr>
          <p:cNvPr id="12" name="Group 11">
            <a:extLst>
              <a:ext uri="{FF2B5EF4-FFF2-40B4-BE49-F238E27FC236}">
                <a16:creationId xmlns:a16="http://schemas.microsoft.com/office/drawing/2014/main" id="{9B5D6B68-DAFF-5C8F-C220-2D3037AD00D7}"/>
              </a:ext>
            </a:extLst>
          </p:cNvPr>
          <p:cNvGrpSpPr/>
          <p:nvPr/>
        </p:nvGrpSpPr>
        <p:grpSpPr>
          <a:xfrm>
            <a:off x="5244937" y="943769"/>
            <a:ext cx="3004458" cy="1015663"/>
            <a:chOff x="5244937" y="848767"/>
            <a:chExt cx="3004458" cy="1015663"/>
          </a:xfrm>
        </p:grpSpPr>
        <p:sp>
          <p:nvSpPr>
            <p:cNvPr id="10" name="TextBox 9">
              <a:extLst>
                <a:ext uri="{FF2B5EF4-FFF2-40B4-BE49-F238E27FC236}">
                  <a16:creationId xmlns:a16="http://schemas.microsoft.com/office/drawing/2014/main" id="{2EE846CB-C307-52C4-B1A5-A64EEB61415C}"/>
                </a:ext>
              </a:extLst>
            </p:cNvPr>
            <p:cNvSpPr txBox="1"/>
            <p:nvPr/>
          </p:nvSpPr>
          <p:spPr>
            <a:xfrm>
              <a:off x="5244937" y="848767"/>
              <a:ext cx="1729841" cy="369332"/>
            </a:xfrm>
            <a:prstGeom prst="rect">
              <a:avLst/>
            </a:prstGeom>
            <a:noFill/>
          </p:spPr>
          <p:txBody>
            <a:bodyPr wrap="square" rtlCol="0">
              <a:spAutoFit/>
            </a:bodyPr>
            <a:lstStyle/>
            <a:p>
              <a:r>
                <a:rPr lang="en-VN" b="1" dirty="0">
                  <a:solidFill>
                    <a:srgbClr val="463F34"/>
                  </a:solidFill>
                  <a:latin typeface="Livvic" pitchFamily="2" charset="77"/>
                </a:rPr>
                <a:t>THÀNH VIÊN</a:t>
              </a:r>
            </a:p>
          </p:txBody>
        </p:sp>
        <p:sp>
          <p:nvSpPr>
            <p:cNvPr id="11" name="TextBox 10">
              <a:extLst>
                <a:ext uri="{FF2B5EF4-FFF2-40B4-BE49-F238E27FC236}">
                  <a16:creationId xmlns:a16="http://schemas.microsoft.com/office/drawing/2014/main" id="{D368CA0C-55A9-6D2E-3F35-AFD9174CBF44}"/>
                </a:ext>
              </a:extLst>
            </p:cNvPr>
            <p:cNvSpPr txBox="1"/>
            <p:nvPr/>
          </p:nvSpPr>
          <p:spPr>
            <a:xfrm>
              <a:off x="5244937" y="1218099"/>
              <a:ext cx="3004458" cy="646331"/>
            </a:xfrm>
            <a:prstGeom prst="rect">
              <a:avLst/>
            </a:prstGeom>
            <a:noFill/>
          </p:spPr>
          <p:txBody>
            <a:bodyPr wrap="square" rtlCol="0">
              <a:spAutoFit/>
            </a:bodyPr>
            <a:lstStyle/>
            <a:p>
              <a:r>
                <a:rPr lang="en-VN" dirty="0">
                  <a:solidFill>
                    <a:srgbClr val="463F34"/>
                  </a:solidFill>
                  <a:latin typeface="Livvic Light" pitchFamily="2" charset="77"/>
                </a:rPr>
                <a:t>Giới thiệu thành viên và đóng góp</a:t>
              </a:r>
            </a:p>
          </p:txBody>
        </p:sp>
      </p:grpSp>
      <p:grpSp>
        <p:nvGrpSpPr>
          <p:cNvPr id="13" name="Group 12">
            <a:extLst>
              <a:ext uri="{FF2B5EF4-FFF2-40B4-BE49-F238E27FC236}">
                <a16:creationId xmlns:a16="http://schemas.microsoft.com/office/drawing/2014/main" id="{A0B0F1D0-430E-180B-A692-D0B40340BE80}"/>
              </a:ext>
            </a:extLst>
          </p:cNvPr>
          <p:cNvGrpSpPr/>
          <p:nvPr/>
        </p:nvGrpSpPr>
        <p:grpSpPr>
          <a:xfrm>
            <a:off x="5244936" y="2357994"/>
            <a:ext cx="3542803" cy="738664"/>
            <a:chOff x="5244936" y="848767"/>
            <a:chExt cx="3542803" cy="738664"/>
          </a:xfrm>
        </p:grpSpPr>
        <p:sp>
          <p:nvSpPr>
            <p:cNvPr id="14" name="TextBox 13">
              <a:extLst>
                <a:ext uri="{FF2B5EF4-FFF2-40B4-BE49-F238E27FC236}">
                  <a16:creationId xmlns:a16="http://schemas.microsoft.com/office/drawing/2014/main" id="{80D4587C-74C2-076A-FAC2-436BA6DEB238}"/>
                </a:ext>
              </a:extLst>
            </p:cNvPr>
            <p:cNvSpPr txBox="1"/>
            <p:nvPr/>
          </p:nvSpPr>
          <p:spPr>
            <a:xfrm>
              <a:off x="5244937" y="848767"/>
              <a:ext cx="1729841" cy="369332"/>
            </a:xfrm>
            <a:prstGeom prst="rect">
              <a:avLst/>
            </a:prstGeom>
            <a:noFill/>
          </p:spPr>
          <p:txBody>
            <a:bodyPr wrap="square" rtlCol="0">
              <a:spAutoFit/>
            </a:bodyPr>
            <a:lstStyle/>
            <a:p>
              <a:r>
                <a:rPr lang="en-VN" b="1" dirty="0">
                  <a:solidFill>
                    <a:srgbClr val="463F34"/>
                  </a:solidFill>
                  <a:latin typeface="Livvic" pitchFamily="2" charset="77"/>
                </a:rPr>
                <a:t>TỔNG QUAN</a:t>
              </a:r>
            </a:p>
          </p:txBody>
        </p:sp>
        <p:sp>
          <p:nvSpPr>
            <p:cNvPr id="15" name="TextBox 14">
              <a:extLst>
                <a:ext uri="{FF2B5EF4-FFF2-40B4-BE49-F238E27FC236}">
                  <a16:creationId xmlns:a16="http://schemas.microsoft.com/office/drawing/2014/main" id="{FB311CA2-EEF3-DE5E-83CD-E5F5A96235B6}"/>
                </a:ext>
              </a:extLst>
            </p:cNvPr>
            <p:cNvSpPr txBox="1"/>
            <p:nvPr/>
          </p:nvSpPr>
          <p:spPr>
            <a:xfrm>
              <a:off x="5244936" y="1218099"/>
              <a:ext cx="3542803" cy="369332"/>
            </a:xfrm>
            <a:prstGeom prst="rect">
              <a:avLst/>
            </a:prstGeom>
            <a:noFill/>
          </p:spPr>
          <p:txBody>
            <a:bodyPr wrap="square" rtlCol="0">
              <a:spAutoFit/>
            </a:bodyPr>
            <a:lstStyle/>
            <a:p>
              <a:r>
                <a:rPr lang="en-VN" dirty="0">
                  <a:solidFill>
                    <a:srgbClr val="463F34"/>
                  </a:solidFill>
                  <a:latin typeface="Livvic Light" pitchFamily="2" charset="77"/>
                </a:rPr>
                <a:t>Giới thiệu chung về dự án</a:t>
              </a:r>
            </a:p>
          </p:txBody>
        </p:sp>
      </p:grpSp>
      <p:grpSp>
        <p:nvGrpSpPr>
          <p:cNvPr id="17" name="Group 16">
            <a:extLst>
              <a:ext uri="{FF2B5EF4-FFF2-40B4-BE49-F238E27FC236}">
                <a16:creationId xmlns:a16="http://schemas.microsoft.com/office/drawing/2014/main" id="{159B02DD-0F7A-31D0-CB6A-15A7AFC94CEB}"/>
              </a:ext>
            </a:extLst>
          </p:cNvPr>
          <p:cNvGrpSpPr/>
          <p:nvPr/>
        </p:nvGrpSpPr>
        <p:grpSpPr>
          <a:xfrm>
            <a:off x="5244936" y="3801450"/>
            <a:ext cx="3542803" cy="738664"/>
            <a:chOff x="5244936" y="848767"/>
            <a:chExt cx="3542803" cy="738664"/>
          </a:xfrm>
        </p:grpSpPr>
        <p:sp>
          <p:nvSpPr>
            <p:cNvPr id="18" name="TextBox 17">
              <a:extLst>
                <a:ext uri="{FF2B5EF4-FFF2-40B4-BE49-F238E27FC236}">
                  <a16:creationId xmlns:a16="http://schemas.microsoft.com/office/drawing/2014/main" id="{0C83C4AE-F453-C236-512A-43AFF9BED24C}"/>
                </a:ext>
              </a:extLst>
            </p:cNvPr>
            <p:cNvSpPr txBox="1"/>
            <p:nvPr/>
          </p:nvSpPr>
          <p:spPr>
            <a:xfrm>
              <a:off x="5244937" y="848767"/>
              <a:ext cx="1729841" cy="369332"/>
            </a:xfrm>
            <a:prstGeom prst="rect">
              <a:avLst/>
            </a:prstGeom>
            <a:noFill/>
          </p:spPr>
          <p:txBody>
            <a:bodyPr wrap="square" rtlCol="0">
              <a:spAutoFit/>
            </a:bodyPr>
            <a:lstStyle/>
            <a:p>
              <a:r>
                <a:rPr lang="en-VN" b="1" dirty="0">
                  <a:solidFill>
                    <a:srgbClr val="463F34"/>
                  </a:solidFill>
                  <a:latin typeface="Livvic" pitchFamily="2" charset="77"/>
                </a:rPr>
                <a:t>CÔNG NGHỆ </a:t>
              </a:r>
            </a:p>
          </p:txBody>
        </p:sp>
        <p:sp>
          <p:nvSpPr>
            <p:cNvPr id="19" name="TextBox 18">
              <a:extLst>
                <a:ext uri="{FF2B5EF4-FFF2-40B4-BE49-F238E27FC236}">
                  <a16:creationId xmlns:a16="http://schemas.microsoft.com/office/drawing/2014/main" id="{2BD903E0-EF49-113E-B4AD-516F4CB77368}"/>
                </a:ext>
              </a:extLst>
            </p:cNvPr>
            <p:cNvSpPr txBox="1"/>
            <p:nvPr/>
          </p:nvSpPr>
          <p:spPr>
            <a:xfrm>
              <a:off x="5244936" y="1218099"/>
              <a:ext cx="3542803" cy="369332"/>
            </a:xfrm>
            <a:prstGeom prst="rect">
              <a:avLst/>
            </a:prstGeom>
            <a:noFill/>
          </p:spPr>
          <p:txBody>
            <a:bodyPr wrap="square" rtlCol="0">
              <a:spAutoFit/>
            </a:bodyPr>
            <a:lstStyle/>
            <a:p>
              <a:r>
                <a:rPr lang="en-VN" dirty="0">
                  <a:solidFill>
                    <a:srgbClr val="463F34"/>
                  </a:solidFill>
                  <a:latin typeface="Livvic Light" pitchFamily="2" charset="77"/>
                </a:rPr>
                <a:t>Trình bày về công nghệ sử dụng</a:t>
              </a:r>
            </a:p>
          </p:txBody>
        </p:sp>
      </p:grpSp>
      <p:grpSp>
        <p:nvGrpSpPr>
          <p:cNvPr id="20" name="Group 19">
            <a:extLst>
              <a:ext uri="{FF2B5EF4-FFF2-40B4-BE49-F238E27FC236}">
                <a16:creationId xmlns:a16="http://schemas.microsoft.com/office/drawing/2014/main" id="{0FED3F26-BEEA-B07A-5395-1B5E16D88262}"/>
              </a:ext>
            </a:extLst>
          </p:cNvPr>
          <p:cNvGrpSpPr/>
          <p:nvPr/>
        </p:nvGrpSpPr>
        <p:grpSpPr>
          <a:xfrm>
            <a:off x="5349836" y="5244906"/>
            <a:ext cx="3542803" cy="1015663"/>
            <a:chOff x="5244936" y="848767"/>
            <a:chExt cx="3542803" cy="1015663"/>
          </a:xfrm>
        </p:grpSpPr>
        <p:sp>
          <p:nvSpPr>
            <p:cNvPr id="21" name="TextBox 20">
              <a:extLst>
                <a:ext uri="{FF2B5EF4-FFF2-40B4-BE49-F238E27FC236}">
                  <a16:creationId xmlns:a16="http://schemas.microsoft.com/office/drawing/2014/main" id="{9C7E4E29-0168-7A4D-8B38-44326417BC31}"/>
                </a:ext>
              </a:extLst>
            </p:cNvPr>
            <p:cNvSpPr txBox="1"/>
            <p:nvPr/>
          </p:nvSpPr>
          <p:spPr>
            <a:xfrm>
              <a:off x="5244937" y="848767"/>
              <a:ext cx="1729841" cy="369332"/>
            </a:xfrm>
            <a:prstGeom prst="rect">
              <a:avLst/>
            </a:prstGeom>
            <a:noFill/>
          </p:spPr>
          <p:txBody>
            <a:bodyPr wrap="square" rtlCol="0">
              <a:spAutoFit/>
            </a:bodyPr>
            <a:lstStyle/>
            <a:p>
              <a:r>
                <a:rPr lang="en-VN" b="1" dirty="0">
                  <a:solidFill>
                    <a:srgbClr val="463F34"/>
                  </a:solidFill>
                  <a:latin typeface="Livvic" pitchFamily="2" charset="77"/>
                </a:rPr>
                <a:t>MỤC TIÊU</a:t>
              </a:r>
            </a:p>
          </p:txBody>
        </p:sp>
        <p:sp>
          <p:nvSpPr>
            <p:cNvPr id="22" name="TextBox 21">
              <a:extLst>
                <a:ext uri="{FF2B5EF4-FFF2-40B4-BE49-F238E27FC236}">
                  <a16:creationId xmlns:a16="http://schemas.microsoft.com/office/drawing/2014/main" id="{343B675E-F028-4978-E990-0445AB306827}"/>
                </a:ext>
              </a:extLst>
            </p:cNvPr>
            <p:cNvSpPr txBox="1"/>
            <p:nvPr/>
          </p:nvSpPr>
          <p:spPr>
            <a:xfrm>
              <a:off x="5244936" y="1218099"/>
              <a:ext cx="3542803" cy="646331"/>
            </a:xfrm>
            <a:prstGeom prst="rect">
              <a:avLst/>
            </a:prstGeom>
            <a:noFill/>
          </p:spPr>
          <p:txBody>
            <a:bodyPr wrap="square" rtlCol="0">
              <a:spAutoFit/>
            </a:bodyPr>
            <a:lstStyle/>
            <a:p>
              <a:r>
                <a:rPr lang="en-VN" dirty="0">
                  <a:solidFill>
                    <a:srgbClr val="463F34"/>
                  </a:solidFill>
                  <a:latin typeface="Livvic Light" pitchFamily="2" charset="77"/>
                </a:rPr>
                <a:t>Trình bày hướng phát triển trong tương lai của dự án</a:t>
              </a:r>
            </a:p>
          </p:txBody>
        </p:sp>
      </p:grpSp>
      <p:sp>
        <p:nvSpPr>
          <p:cNvPr id="23" name="TextBox 22">
            <a:extLst>
              <a:ext uri="{FF2B5EF4-FFF2-40B4-BE49-F238E27FC236}">
                <a16:creationId xmlns:a16="http://schemas.microsoft.com/office/drawing/2014/main" id="{7B50D152-1220-170E-5F0A-644259A0D900}"/>
              </a:ext>
            </a:extLst>
          </p:cNvPr>
          <p:cNvSpPr txBox="1"/>
          <p:nvPr/>
        </p:nvSpPr>
        <p:spPr>
          <a:xfrm>
            <a:off x="8892639" y="212710"/>
            <a:ext cx="3190504" cy="769441"/>
          </a:xfrm>
          <a:prstGeom prst="rect">
            <a:avLst/>
          </a:prstGeom>
          <a:noFill/>
        </p:spPr>
        <p:txBody>
          <a:bodyPr wrap="square" rtlCol="0">
            <a:spAutoFit/>
          </a:bodyPr>
          <a:lstStyle/>
          <a:p>
            <a:r>
              <a:rPr lang="en-VN" sz="4400" b="1" dirty="0">
                <a:solidFill>
                  <a:srgbClr val="463F34"/>
                </a:solidFill>
                <a:latin typeface="Livvic" pitchFamily="2" charset="77"/>
              </a:rPr>
              <a:t>NỘI DUNG</a:t>
            </a:r>
          </a:p>
        </p:txBody>
      </p:sp>
    </p:spTree>
    <p:extLst>
      <p:ext uri="{BB962C8B-B14F-4D97-AF65-F5344CB8AC3E}">
        <p14:creationId xmlns:p14="http://schemas.microsoft.com/office/powerpoint/2010/main" val="475515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11C4DE8-DED8-765D-7B64-498E43908495}"/>
              </a:ext>
            </a:extLst>
          </p:cNvPr>
          <p:cNvSpPr/>
          <p:nvPr/>
        </p:nvSpPr>
        <p:spPr>
          <a:xfrm>
            <a:off x="9702133" y="0"/>
            <a:ext cx="2038605" cy="6858000"/>
          </a:xfrm>
          <a:prstGeom prst="rect">
            <a:avLst/>
          </a:prstGeom>
          <a:solidFill>
            <a:srgbClr val="9082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ectangle 3">
            <a:extLst>
              <a:ext uri="{FF2B5EF4-FFF2-40B4-BE49-F238E27FC236}">
                <a16:creationId xmlns:a16="http://schemas.microsoft.com/office/drawing/2014/main" id="{BCBE6ACC-CF80-91B4-EF3E-DE88F7BF1D9C}"/>
              </a:ext>
            </a:extLst>
          </p:cNvPr>
          <p:cNvSpPr/>
          <p:nvPr/>
        </p:nvSpPr>
        <p:spPr>
          <a:xfrm>
            <a:off x="0" y="0"/>
            <a:ext cx="4595751"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Rectangle 4">
            <a:extLst>
              <a:ext uri="{FF2B5EF4-FFF2-40B4-BE49-F238E27FC236}">
                <a16:creationId xmlns:a16="http://schemas.microsoft.com/office/drawing/2014/main" id="{B153CE70-E3C4-03E8-04BC-C809A47B0DF9}"/>
              </a:ext>
            </a:extLst>
          </p:cNvPr>
          <p:cNvSpPr/>
          <p:nvPr/>
        </p:nvSpPr>
        <p:spPr>
          <a:xfrm>
            <a:off x="-1" y="3429000"/>
            <a:ext cx="4595751" cy="3429000"/>
          </a:xfrm>
          <a:prstGeom prst="rect">
            <a:avLst/>
          </a:prstGeom>
          <a:solidFill>
            <a:srgbClr val="9082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43882461-9927-E945-DBAA-208760AED2E5}"/>
              </a:ext>
            </a:extLst>
          </p:cNvPr>
          <p:cNvSpPr/>
          <p:nvPr/>
        </p:nvSpPr>
        <p:spPr>
          <a:xfrm>
            <a:off x="4595748" y="0"/>
            <a:ext cx="4595751" cy="3429000"/>
          </a:xfrm>
          <a:prstGeom prst="rect">
            <a:avLst/>
          </a:prstGeom>
          <a:solidFill>
            <a:srgbClr val="9082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A298AAF5-D20F-8C5C-5676-BEBB134A1BFD}"/>
              </a:ext>
            </a:extLst>
          </p:cNvPr>
          <p:cNvSpPr/>
          <p:nvPr/>
        </p:nvSpPr>
        <p:spPr>
          <a:xfrm>
            <a:off x="4595749" y="3429000"/>
            <a:ext cx="4595751"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11" name="Group 10">
            <a:extLst>
              <a:ext uri="{FF2B5EF4-FFF2-40B4-BE49-F238E27FC236}">
                <a16:creationId xmlns:a16="http://schemas.microsoft.com/office/drawing/2014/main" id="{F55A3B9E-D247-B892-DC07-BC8717649906}"/>
              </a:ext>
            </a:extLst>
          </p:cNvPr>
          <p:cNvGrpSpPr/>
          <p:nvPr/>
        </p:nvGrpSpPr>
        <p:grpSpPr>
          <a:xfrm>
            <a:off x="506681" y="1097708"/>
            <a:ext cx="3693227" cy="1249084"/>
            <a:chOff x="506681" y="1097708"/>
            <a:chExt cx="3693227" cy="1249084"/>
          </a:xfrm>
        </p:grpSpPr>
        <p:sp>
          <p:nvSpPr>
            <p:cNvPr id="9" name="TextBox 8">
              <a:extLst>
                <a:ext uri="{FF2B5EF4-FFF2-40B4-BE49-F238E27FC236}">
                  <a16:creationId xmlns:a16="http://schemas.microsoft.com/office/drawing/2014/main" id="{10636269-9F8C-0E28-2FDC-ED4F00637316}"/>
                </a:ext>
              </a:extLst>
            </p:cNvPr>
            <p:cNvSpPr txBox="1"/>
            <p:nvPr/>
          </p:nvSpPr>
          <p:spPr>
            <a:xfrm>
              <a:off x="510638" y="1097708"/>
              <a:ext cx="3574473" cy="461665"/>
            </a:xfrm>
            <a:prstGeom prst="rect">
              <a:avLst/>
            </a:prstGeom>
            <a:noFill/>
          </p:spPr>
          <p:txBody>
            <a:bodyPr wrap="square" rtlCol="0">
              <a:spAutoFit/>
            </a:bodyPr>
            <a:lstStyle/>
            <a:p>
              <a:r>
                <a:rPr lang="en-VN" sz="2400" b="1" dirty="0">
                  <a:solidFill>
                    <a:srgbClr val="463F34"/>
                  </a:solidFill>
                  <a:latin typeface="Livvic" pitchFamily="2" charset="77"/>
                </a:rPr>
                <a:t>NGUYỄN PHI HÙNG</a:t>
              </a:r>
            </a:p>
          </p:txBody>
        </p:sp>
        <p:sp>
          <p:nvSpPr>
            <p:cNvPr id="10" name="TextBox 9">
              <a:extLst>
                <a:ext uri="{FF2B5EF4-FFF2-40B4-BE49-F238E27FC236}">
                  <a16:creationId xmlns:a16="http://schemas.microsoft.com/office/drawing/2014/main" id="{FB9C376A-A6C6-63EA-0E70-DA195DB64C1E}"/>
                </a:ext>
              </a:extLst>
            </p:cNvPr>
            <p:cNvSpPr txBox="1"/>
            <p:nvPr/>
          </p:nvSpPr>
          <p:spPr>
            <a:xfrm>
              <a:off x="506681" y="1700461"/>
              <a:ext cx="3693227" cy="646331"/>
            </a:xfrm>
            <a:prstGeom prst="rect">
              <a:avLst/>
            </a:prstGeom>
            <a:noFill/>
          </p:spPr>
          <p:txBody>
            <a:bodyPr wrap="square" rtlCol="0">
              <a:spAutoFit/>
            </a:bodyPr>
            <a:lstStyle/>
            <a:p>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Quản</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lý</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dự</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án</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phân</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chia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công</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việc</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xây</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dựng</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1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số</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module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của</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dự</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án</a:t>
              </a:r>
              <a:r>
                <a:rPr lang="en-VN" dirty="0">
                  <a:solidFill>
                    <a:srgbClr val="463F34"/>
                  </a:solidFill>
                  <a:effectLst/>
                  <a:latin typeface="Livvic Light" pitchFamily="2" charset="77"/>
                  <a:cs typeface="Sabon Next LT" panose="02000500000000000000" pitchFamily="2" charset="0"/>
                </a:rPr>
                <a:t> </a:t>
              </a:r>
              <a:endParaRPr lang="en-VN" dirty="0">
                <a:solidFill>
                  <a:srgbClr val="463F34"/>
                </a:solidFill>
                <a:latin typeface="Livvic Light" pitchFamily="2" charset="77"/>
                <a:cs typeface="Sabon Next LT" panose="02000500000000000000" pitchFamily="2" charset="0"/>
              </a:endParaRPr>
            </a:p>
          </p:txBody>
        </p:sp>
      </p:grpSp>
      <p:grpSp>
        <p:nvGrpSpPr>
          <p:cNvPr id="12" name="Group 11">
            <a:extLst>
              <a:ext uri="{FF2B5EF4-FFF2-40B4-BE49-F238E27FC236}">
                <a16:creationId xmlns:a16="http://schemas.microsoft.com/office/drawing/2014/main" id="{CFEE7C7B-7EC4-344E-8CEA-ADE9C6B7D90B}"/>
              </a:ext>
            </a:extLst>
          </p:cNvPr>
          <p:cNvGrpSpPr/>
          <p:nvPr/>
        </p:nvGrpSpPr>
        <p:grpSpPr>
          <a:xfrm>
            <a:off x="5106386" y="1154761"/>
            <a:ext cx="3693227" cy="1206070"/>
            <a:chOff x="510635" y="1097708"/>
            <a:chExt cx="3693227" cy="1206070"/>
          </a:xfrm>
        </p:grpSpPr>
        <p:sp>
          <p:nvSpPr>
            <p:cNvPr id="13" name="TextBox 12">
              <a:extLst>
                <a:ext uri="{FF2B5EF4-FFF2-40B4-BE49-F238E27FC236}">
                  <a16:creationId xmlns:a16="http://schemas.microsoft.com/office/drawing/2014/main" id="{446A2503-D469-C112-ADAB-B8626D85F184}"/>
                </a:ext>
              </a:extLst>
            </p:cNvPr>
            <p:cNvSpPr txBox="1"/>
            <p:nvPr/>
          </p:nvSpPr>
          <p:spPr>
            <a:xfrm>
              <a:off x="510638" y="1097708"/>
              <a:ext cx="3574473" cy="461665"/>
            </a:xfrm>
            <a:prstGeom prst="rect">
              <a:avLst/>
            </a:prstGeom>
            <a:noFill/>
          </p:spPr>
          <p:txBody>
            <a:bodyPr wrap="square" rtlCol="0">
              <a:spAutoFit/>
            </a:bodyPr>
            <a:lstStyle/>
            <a:p>
              <a:r>
                <a:rPr lang="en-VN" sz="2400" b="1" dirty="0">
                  <a:solidFill>
                    <a:schemeClr val="bg1"/>
                  </a:solidFill>
                  <a:latin typeface="Livvic" pitchFamily="2" charset="77"/>
                </a:rPr>
                <a:t>VI ĐĂNG QUANG</a:t>
              </a:r>
            </a:p>
          </p:txBody>
        </p:sp>
        <p:sp>
          <p:nvSpPr>
            <p:cNvPr id="14" name="TextBox 13">
              <a:extLst>
                <a:ext uri="{FF2B5EF4-FFF2-40B4-BE49-F238E27FC236}">
                  <a16:creationId xmlns:a16="http://schemas.microsoft.com/office/drawing/2014/main" id="{09AD94B4-EEB6-6DC6-9BAA-D2AAA522CBEF}"/>
                </a:ext>
              </a:extLst>
            </p:cNvPr>
            <p:cNvSpPr txBox="1"/>
            <p:nvPr/>
          </p:nvSpPr>
          <p:spPr>
            <a:xfrm>
              <a:off x="510635" y="1657447"/>
              <a:ext cx="3693227" cy="646331"/>
            </a:xfrm>
            <a:prstGeom prst="rect">
              <a:avLst/>
            </a:prstGeom>
            <a:noFill/>
          </p:spPr>
          <p:txBody>
            <a:bodyPr wrap="square" rtlCol="0">
              <a:spAutoFit/>
            </a:bodyPr>
            <a:lstStyle/>
            <a:p>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Quản</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lý</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dự</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án</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phân</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chia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công</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việc</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xây</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dựng</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1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số</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module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của</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dự</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án</a:t>
              </a:r>
              <a:r>
                <a:rPr lang="en-VN" dirty="0">
                  <a:solidFill>
                    <a:schemeClr val="bg1"/>
                  </a:solidFill>
                  <a:effectLst/>
                  <a:latin typeface="Livvic Light" pitchFamily="2" charset="77"/>
                  <a:cs typeface="Sabon Next LT" panose="02000500000000000000" pitchFamily="2" charset="0"/>
                </a:rPr>
                <a:t> </a:t>
              </a:r>
              <a:endParaRPr lang="en-VN" dirty="0">
                <a:solidFill>
                  <a:schemeClr val="bg1"/>
                </a:solidFill>
                <a:latin typeface="Livvic Light" pitchFamily="2" charset="77"/>
                <a:cs typeface="Sabon Next LT" panose="02000500000000000000" pitchFamily="2" charset="0"/>
              </a:endParaRPr>
            </a:p>
          </p:txBody>
        </p:sp>
      </p:grpSp>
      <p:grpSp>
        <p:nvGrpSpPr>
          <p:cNvPr id="15" name="Group 14">
            <a:extLst>
              <a:ext uri="{FF2B5EF4-FFF2-40B4-BE49-F238E27FC236}">
                <a16:creationId xmlns:a16="http://schemas.microsoft.com/office/drawing/2014/main" id="{6861A2BA-8AA3-8464-0626-0C3127602008}"/>
              </a:ext>
            </a:extLst>
          </p:cNvPr>
          <p:cNvGrpSpPr/>
          <p:nvPr/>
        </p:nvGrpSpPr>
        <p:grpSpPr>
          <a:xfrm>
            <a:off x="451260" y="4583760"/>
            <a:ext cx="3693227" cy="1284835"/>
            <a:chOff x="510637" y="1097708"/>
            <a:chExt cx="3693227" cy="1284835"/>
          </a:xfrm>
        </p:grpSpPr>
        <p:sp>
          <p:nvSpPr>
            <p:cNvPr id="16" name="TextBox 15">
              <a:extLst>
                <a:ext uri="{FF2B5EF4-FFF2-40B4-BE49-F238E27FC236}">
                  <a16:creationId xmlns:a16="http://schemas.microsoft.com/office/drawing/2014/main" id="{D9445291-06D7-C875-F276-50F59FAE6010}"/>
                </a:ext>
              </a:extLst>
            </p:cNvPr>
            <p:cNvSpPr txBox="1"/>
            <p:nvPr/>
          </p:nvSpPr>
          <p:spPr>
            <a:xfrm>
              <a:off x="510638" y="1097708"/>
              <a:ext cx="3574473" cy="461665"/>
            </a:xfrm>
            <a:prstGeom prst="rect">
              <a:avLst/>
            </a:prstGeom>
            <a:noFill/>
          </p:spPr>
          <p:txBody>
            <a:bodyPr wrap="square" rtlCol="0">
              <a:spAutoFit/>
            </a:bodyPr>
            <a:lstStyle/>
            <a:p>
              <a:r>
                <a:rPr lang="en-VN" sz="2400" b="1" dirty="0">
                  <a:solidFill>
                    <a:schemeClr val="bg1"/>
                  </a:solidFill>
                  <a:latin typeface="Livvic" pitchFamily="2" charset="77"/>
                </a:rPr>
                <a:t>ĐỖ ĐỨC DUY</a:t>
              </a:r>
            </a:p>
          </p:txBody>
        </p:sp>
        <p:sp>
          <p:nvSpPr>
            <p:cNvPr id="17" name="TextBox 16">
              <a:extLst>
                <a:ext uri="{FF2B5EF4-FFF2-40B4-BE49-F238E27FC236}">
                  <a16:creationId xmlns:a16="http://schemas.microsoft.com/office/drawing/2014/main" id="{3C727EC5-D44A-5C7B-C7C0-B09AEB33613A}"/>
                </a:ext>
              </a:extLst>
            </p:cNvPr>
            <p:cNvSpPr txBox="1"/>
            <p:nvPr/>
          </p:nvSpPr>
          <p:spPr>
            <a:xfrm>
              <a:off x="510637" y="1736212"/>
              <a:ext cx="3693227" cy="646331"/>
            </a:xfrm>
            <a:prstGeom prst="rect">
              <a:avLst/>
            </a:prstGeom>
            <a:noFill/>
          </p:spPr>
          <p:txBody>
            <a:bodyPr wrap="square" rtlCol="0">
              <a:spAutoFit/>
            </a:bodyPr>
            <a:lstStyle/>
            <a:p>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Quản</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lý</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dự</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án</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phân</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chia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công</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việc</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xây</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dựng</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1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số</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module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của</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dự</a:t>
              </a:r>
              <a:r>
                <a:rPr lang="en-US" dirty="0">
                  <a:solidFill>
                    <a:schemeClr val="bg1"/>
                  </a:solidFill>
                  <a:effectLst/>
                  <a:latin typeface="Livvic Light" pitchFamily="2" charset="77"/>
                  <a:ea typeface="DengXian" panose="02010600030101010101" pitchFamily="2" charset="-122"/>
                  <a:cs typeface="Sabon Next LT" panose="02000500000000000000" pitchFamily="2" charset="0"/>
                </a:rPr>
                <a:t> </a:t>
              </a:r>
              <a:r>
                <a:rPr lang="en-US" dirty="0" err="1">
                  <a:solidFill>
                    <a:schemeClr val="bg1"/>
                  </a:solidFill>
                  <a:effectLst/>
                  <a:latin typeface="Livvic Light" pitchFamily="2" charset="77"/>
                  <a:ea typeface="DengXian" panose="02010600030101010101" pitchFamily="2" charset="-122"/>
                  <a:cs typeface="Sabon Next LT" panose="02000500000000000000" pitchFamily="2" charset="0"/>
                </a:rPr>
                <a:t>án</a:t>
              </a:r>
              <a:r>
                <a:rPr lang="en-VN" dirty="0">
                  <a:solidFill>
                    <a:schemeClr val="bg1"/>
                  </a:solidFill>
                  <a:effectLst/>
                  <a:latin typeface="Livvic Light" pitchFamily="2" charset="77"/>
                  <a:cs typeface="Sabon Next LT" panose="02000500000000000000" pitchFamily="2" charset="0"/>
                </a:rPr>
                <a:t> </a:t>
              </a:r>
              <a:endParaRPr lang="en-VN" dirty="0">
                <a:solidFill>
                  <a:schemeClr val="bg1"/>
                </a:solidFill>
                <a:latin typeface="Livvic Light" pitchFamily="2" charset="77"/>
                <a:cs typeface="Sabon Next LT" panose="02000500000000000000" pitchFamily="2" charset="0"/>
              </a:endParaRPr>
            </a:p>
          </p:txBody>
        </p:sp>
      </p:grpSp>
      <p:grpSp>
        <p:nvGrpSpPr>
          <p:cNvPr id="18" name="Group 17">
            <a:extLst>
              <a:ext uri="{FF2B5EF4-FFF2-40B4-BE49-F238E27FC236}">
                <a16:creationId xmlns:a16="http://schemas.microsoft.com/office/drawing/2014/main" id="{800DD074-B27E-2972-1357-F60DCCC2E8A8}"/>
              </a:ext>
            </a:extLst>
          </p:cNvPr>
          <p:cNvGrpSpPr/>
          <p:nvPr/>
        </p:nvGrpSpPr>
        <p:grpSpPr>
          <a:xfrm>
            <a:off x="5106387" y="4485685"/>
            <a:ext cx="3693227" cy="1291923"/>
            <a:chOff x="510637" y="1097708"/>
            <a:chExt cx="3693227" cy="1291923"/>
          </a:xfrm>
        </p:grpSpPr>
        <p:sp>
          <p:nvSpPr>
            <p:cNvPr id="19" name="TextBox 18">
              <a:extLst>
                <a:ext uri="{FF2B5EF4-FFF2-40B4-BE49-F238E27FC236}">
                  <a16:creationId xmlns:a16="http://schemas.microsoft.com/office/drawing/2014/main" id="{0EF0FADC-A7A3-48E0-3544-39E9DBB15D08}"/>
                </a:ext>
              </a:extLst>
            </p:cNvPr>
            <p:cNvSpPr txBox="1"/>
            <p:nvPr/>
          </p:nvSpPr>
          <p:spPr>
            <a:xfrm>
              <a:off x="510638" y="1097708"/>
              <a:ext cx="3574473" cy="461665"/>
            </a:xfrm>
            <a:prstGeom prst="rect">
              <a:avLst/>
            </a:prstGeom>
            <a:noFill/>
          </p:spPr>
          <p:txBody>
            <a:bodyPr wrap="square" rtlCol="0">
              <a:spAutoFit/>
            </a:bodyPr>
            <a:lstStyle/>
            <a:p>
              <a:r>
                <a:rPr lang="en-VN" sz="2400" b="1" dirty="0">
                  <a:solidFill>
                    <a:srgbClr val="463F34"/>
                  </a:solidFill>
                  <a:latin typeface="Livvic" pitchFamily="2" charset="77"/>
                </a:rPr>
                <a:t>BÙI ĐẠI DƯƠNG</a:t>
              </a:r>
            </a:p>
          </p:txBody>
        </p:sp>
        <p:sp>
          <p:nvSpPr>
            <p:cNvPr id="20" name="TextBox 19">
              <a:extLst>
                <a:ext uri="{FF2B5EF4-FFF2-40B4-BE49-F238E27FC236}">
                  <a16:creationId xmlns:a16="http://schemas.microsoft.com/office/drawing/2014/main" id="{BD4DFDD0-459E-4737-1BBD-8C980B61EFC6}"/>
                </a:ext>
              </a:extLst>
            </p:cNvPr>
            <p:cNvSpPr txBox="1"/>
            <p:nvPr/>
          </p:nvSpPr>
          <p:spPr>
            <a:xfrm>
              <a:off x="510637" y="1743300"/>
              <a:ext cx="3693227" cy="646331"/>
            </a:xfrm>
            <a:prstGeom prst="rect">
              <a:avLst/>
            </a:prstGeom>
            <a:noFill/>
          </p:spPr>
          <p:txBody>
            <a:bodyPr wrap="square" rtlCol="0">
              <a:spAutoFit/>
            </a:bodyPr>
            <a:lstStyle/>
            <a:p>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Quản</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lý</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dự</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án</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phân</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chia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công</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việc</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xây</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dựng</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1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số</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module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của</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dự</a:t>
              </a:r>
              <a:r>
                <a:rPr lang="en-US" dirty="0">
                  <a:solidFill>
                    <a:srgbClr val="463F34"/>
                  </a:solidFill>
                  <a:effectLst/>
                  <a:latin typeface="Livvic Light" pitchFamily="2" charset="77"/>
                  <a:ea typeface="DengXian" panose="02010600030101010101" pitchFamily="2" charset="-122"/>
                  <a:cs typeface="Sabon Next LT" panose="02000500000000000000" pitchFamily="2" charset="0"/>
                </a:rPr>
                <a:t> </a:t>
              </a:r>
              <a:r>
                <a:rPr lang="en-US" dirty="0" err="1">
                  <a:solidFill>
                    <a:srgbClr val="463F34"/>
                  </a:solidFill>
                  <a:effectLst/>
                  <a:latin typeface="Livvic Light" pitchFamily="2" charset="77"/>
                  <a:ea typeface="DengXian" panose="02010600030101010101" pitchFamily="2" charset="-122"/>
                  <a:cs typeface="Sabon Next LT" panose="02000500000000000000" pitchFamily="2" charset="0"/>
                </a:rPr>
                <a:t>án</a:t>
              </a:r>
              <a:r>
                <a:rPr lang="en-VN" dirty="0">
                  <a:solidFill>
                    <a:srgbClr val="463F34"/>
                  </a:solidFill>
                  <a:effectLst/>
                  <a:latin typeface="Livvic Light" pitchFamily="2" charset="77"/>
                  <a:cs typeface="Sabon Next LT" panose="02000500000000000000" pitchFamily="2" charset="0"/>
                </a:rPr>
                <a:t> </a:t>
              </a:r>
              <a:endParaRPr lang="en-VN" dirty="0">
                <a:solidFill>
                  <a:srgbClr val="463F34"/>
                </a:solidFill>
                <a:latin typeface="Livvic Light" pitchFamily="2" charset="77"/>
                <a:cs typeface="Sabon Next LT" panose="02000500000000000000" pitchFamily="2" charset="0"/>
              </a:endParaRPr>
            </a:p>
          </p:txBody>
        </p:sp>
      </p:grpSp>
      <p:sp>
        <p:nvSpPr>
          <p:cNvPr id="21" name="TextBox 20">
            <a:extLst>
              <a:ext uri="{FF2B5EF4-FFF2-40B4-BE49-F238E27FC236}">
                <a16:creationId xmlns:a16="http://schemas.microsoft.com/office/drawing/2014/main" id="{6C4594EB-3627-663F-7A91-A2571B380234}"/>
              </a:ext>
            </a:extLst>
          </p:cNvPr>
          <p:cNvSpPr txBox="1"/>
          <p:nvPr/>
        </p:nvSpPr>
        <p:spPr>
          <a:xfrm>
            <a:off x="10290548" y="1453242"/>
            <a:ext cx="861774" cy="3951515"/>
          </a:xfrm>
          <a:prstGeom prst="rect">
            <a:avLst/>
          </a:prstGeom>
          <a:noFill/>
        </p:spPr>
        <p:txBody>
          <a:bodyPr vert="vert" wrap="square" rtlCol="0">
            <a:spAutoFit/>
          </a:bodyPr>
          <a:lstStyle/>
          <a:p>
            <a:r>
              <a:rPr lang="en-VN" sz="4400" b="1" spc="300" dirty="0">
                <a:solidFill>
                  <a:schemeClr val="bg1"/>
                </a:solidFill>
                <a:latin typeface="Livvic" pitchFamily="2" charset="77"/>
              </a:rPr>
              <a:t>THÀNH VIÊN</a:t>
            </a:r>
          </a:p>
        </p:txBody>
      </p:sp>
    </p:spTree>
    <p:extLst>
      <p:ext uri="{BB962C8B-B14F-4D97-AF65-F5344CB8AC3E}">
        <p14:creationId xmlns:p14="http://schemas.microsoft.com/office/powerpoint/2010/main" val="296839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a pile of spam signs on their head&#10;&#10;Description automatically generated">
            <a:extLst>
              <a:ext uri="{FF2B5EF4-FFF2-40B4-BE49-F238E27FC236}">
                <a16:creationId xmlns:a16="http://schemas.microsoft.com/office/drawing/2014/main" id="{AE00A3FC-C358-D53E-E09F-BE462E4FF8B0}"/>
              </a:ext>
            </a:extLst>
          </p:cNvPr>
          <p:cNvPicPr>
            <a:picLocks noChangeAspect="1"/>
          </p:cNvPicPr>
          <p:nvPr/>
        </p:nvPicPr>
        <p:blipFill rotWithShape="1">
          <a:blip r:embed="rId2">
            <a:duotone>
              <a:prstClr val="black"/>
              <a:srgbClr val="D9C3A5">
                <a:tint val="50000"/>
                <a:satMod val="180000"/>
              </a:srgbClr>
            </a:duotone>
            <a:extLst>
              <a:ext uri="{BEBA8EAE-BF5A-486C-A8C5-ECC9F3942E4B}">
                <a14:imgProps xmlns:a14="http://schemas.microsoft.com/office/drawing/2010/main">
                  <a14:imgLayer r:embed="rId3">
                    <a14:imgEffect>
                      <a14:brightnessContrast bright="-40000"/>
                    </a14:imgEffect>
                  </a14:imgLayer>
                </a14:imgProps>
              </a:ext>
            </a:extLst>
          </a:blip>
          <a:srcRect l="24334" r="24334"/>
          <a:stretch/>
        </p:blipFill>
        <p:spPr>
          <a:xfrm>
            <a:off x="474475" y="463138"/>
            <a:ext cx="5460010" cy="5985163"/>
          </a:xfrm>
          <a:prstGeom prst="rect">
            <a:avLst/>
          </a:prstGeom>
        </p:spPr>
      </p:pic>
      <p:sp>
        <p:nvSpPr>
          <p:cNvPr id="6" name="Rectangle 5">
            <a:extLst>
              <a:ext uri="{FF2B5EF4-FFF2-40B4-BE49-F238E27FC236}">
                <a16:creationId xmlns:a16="http://schemas.microsoft.com/office/drawing/2014/main" id="{964D7021-CA79-9194-D019-13156EEF7AE8}"/>
              </a:ext>
            </a:extLst>
          </p:cNvPr>
          <p:cNvSpPr/>
          <p:nvPr/>
        </p:nvSpPr>
        <p:spPr>
          <a:xfrm>
            <a:off x="-1367640" y="1460665"/>
            <a:ext cx="3220192" cy="1413163"/>
          </a:xfrm>
          <a:prstGeom prst="rect">
            <a:avLst/>
          </a:prstGeom>
          <a:gradFill flip="none" rotWithShape="1">
            <a:gsLst>
              <a:gs pos="0">
                <a:srgbClr val="908269"/>
              </a:gs>
              <a:gs pos="46000">
                <a:srgbClr val="908269"/>
              </a:gs>
              <a:gs pos="99000">
                <a:schemeClr val="accent1">
                  <a:lumMod val="45000"/>
                  <a:lumOff val="55000"/>
                  <a:alpha val="0"/>
                </a:schemeClr>
              </a:gs>
              <a:gs pos="100000">
                <a:schemeClr val="accent1">
                  <a:lumMod val="30000"/>
                  <a:lumOff val="70000"/>
                  <a:alpha val="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234D0631-63CF-2F75-E7B0-E02B9FA17172}"/>
              </a:ext>
            </a:extLst>
          </p:cNvPr>
          <p:cNvSpPr/>
          <p:nvPr/>
        </p:nvSpPr>
        <p:spPr>
          <a:xfrm>
            <a:off x="6762997" y="1692232"/>
            <a:ext cx="4500748" cy="1484415"/>
          </a:xfrm>
          <a:prstGeom prst="rect">
            <a:avLst/>
          </a:prstGeom>
          <a:solidFill>
            <a:srgbClr val="9082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9D2381C6-0A23-0B85-205D-EF59D0C75182}"/>
              </a:ext>
            </a:extLst>
          </p:cNvPr>
          <p:cNvSpPr txBox="1"/>
          <p:nvPr/>
        </p:nvSpPr>
        <p:spPr>
          <a:xfrm>
            <a:off x="7932717" y="2142053"/>
            <a:ext cx="3331028" cy="584775"/>
          </a:xfrm>
          <a:prstGeom prst="rect">
            <a:avLst/>
          </a:prstGeom>
          <a:noFill/>
        </p:spPr>
        <p:txBody>
          <a:bodyPr wrap="square" rtlCol="0">
            <a:spAutoFit/>
          </a:bodyPr>
          <a:lstStyle/>
          <a:p>
            <a:r>
              <a:rPr lang="en-VN" sz="3200" b="1" spc="300" dirty="0">
                <a:solidFill>
                  <a:schemeClr val="bg1"/>
                </a:solidFill>
                <a:latin typeface="Livvic" pitchFamily="2" charset="77"/>
              </a:rPr>
              <a:t>THỰC TRẠNG</a:t>
            </a:r>
          </a:p>
        </p:txBody>
      </p:sp>
      <p:sp>
        <p:nvSpPr>
          <p:cNvPr id="9" name="TextBox 8">
            <a:extLst>
              <a:ext uri="{FF2B5EF4-FFF2-40B4-BE49-F238E27FC236}">
                <a16:creationId xmlns:a16="http://schemas.microsoft.com/office/drawing/2014/main" id="{84BE292D-655A-EFB8-F3B3-1014059F116E}"/>
              </a:ext>
            </a:extLst>
          </p:cNvPr>
          <p:cNvSpPr txBox="1"/>
          <p:nvPr/>
        </p:nvSpPr>
        <p:spPr>
          <a:xfrm>
            <a:off x="6762997" y="3429000"/>
            <a:ext cx="4500748" cy="1200329"/>
          </a:xfrm>
          <a:prstGeom prst="rect">
            <a:avLst/>
          </a:prstGeom>
          <a:noFill/>
        </p:spPr>
        <p:txBody>
          <a:bodyPr wrap="square" rtlCol="0">
            <a:spAutoFit/>
          </a:bodyPr>
          <a:lstStyle/>
          <a:p>
            <a:pPr algn="just"/>
            <a:r>
              <a:rPr lang="en-VN" sz="1800" dirty="0">
                <a:solidFill>
                  <a:srgbClr val="463F34"/>
                </a:solidFill>
                <a:effectLst/>
                <a:latin typeface="Livvic Light" pitchFamily="2" charset="77"/>
                <a:ea typeface="DengXian" panose="02010600030101010101" pitchFamily="2" charset="-122"/>
              </a:rPr>
              <a:t>Có rất nhiều nền tảng và ứng dụng xã hội, làm cho thông tin và mối quan tâm của sinh viên dễ bị phân tán và lạc hướng</a:t>
            </a:r>
            <a:endParaRPr lang="en-VN" sz="1800" kern="100" dirty="0">
              <a:solidFill>
                <a:srgbClr val="463F34"/>
              </a:solidFill>
              <a:effectLst/>
              <a:latin typeface="Livvic Light" pitchFamily="2" charset="77"/>
              <a:ea typeface="DengXian" panose="02010600030101010101" pitchFamily="2" charset="-122"/>
            </a:endParaRPr>
          </a:p>
          <a:p>
            <a:pPr algn="just"/>
            <a:endParaRPr lang="en-VN" dirty="0">
              <a:solidFill>
                <a:srgbClr val="463F34"/>
              </a:solidFill>
              <a:latin typeface="Livvic Light" pitchFamily="2" charset="77"/>
            </a:endParaRPr>
          </a:p>
        </p:txBody>
      </p:sp>
    </p:spTree>
    <p:extLst>
      <p:ext uri="{BB962C8B-B14F-4D97-AF65-F5344CB8AC3E}">
        <p14:creationId xmlns:p14="http://schemas.microsoft.com/office/powerpoint/2010/main" val="238728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19B1515-65F4-A9BC-5D56-EF235762F969}"/>
              </a:ext>
            </a:extLst>
          </p:cNvPr>
          <p:cNvSpPr/>
          <p:nvPr/>
        </p:nvSpPr>
        <p:spPr>
          <a:xfrm>
            <a:off x="6246421" y="4776847"/>
            <a:ext cx="4073234" cy="644236"/>
          </a:xfrm>
          <a:prstGeom prst="rect">
            <a:avLst/>
          </a:prstGeom>
          <a:solidFill>
            <a:srgbClr val="CFC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2800" b="1" spc="300" dirty="0">
                <a:solidFill>
                  <a:schemeClr val="bg1"/>
                </a:solidFill>
                <a:latin typeface="Livvic" pitchFamily="2" charset="77"/>
              </a:rPr>
              <a:t>CẬP NHẬT</a:t>
            </a:r>
          </a:p>
        </p:txBody>
      </p:sp>
      <p:pic>
        <p:nvPicPr>
          <p:cNvPr id="16" name="Picture 15" descr="A group of people working on laptops&#10;&#10;Description automatically generated">
            <a:extLst>
              <a:ext uri="{FF2B5EF4-FFF2-40B4-BE49-F238E27FC236}">
                <a16:creationId xmlns:a16="http://schemas.microsoft.com/office/drawing/2014/main" id="{5B61FD0D-19D6-72A2-C937-0352CC8F2BCA}"/>
              </a:ext>
            </a:extLst>
          </p:cNvPr>
          <p:cNvPicPr>
            <a:picLocks noChangeAspect="1"/>
          </p:cNvPicPr>
          <p:nvPr/>
        </p:nvPicPr>
        <p:blipFill rotWithShape="1">
          <a:blip r:embed="rId2">
            <a:duotone>
              <a:prstClr val="black"/>
              <a:srgbClr val="908269">
                <a:tint val="45000"/>
                <a:satMod val="400000"/>
              </a:srgbClr>
            </a:duotone>
          </a:blip>
          <a:srcRect l="-8709" t="43067" r="8709" b="23099"/>
          <a:stretch/>
        </p:blipFill>
        <p:spPr>
          <a:xfrm>
            <a:off x="-1525979" y="4776846"/>
            <a:ext cx="7772400" cy="1469575"/>
          </a:xfrm>
          <a:prstGeom prst="rect">
            <a:avLst/>
          </a:prstGeom>
        </p:spPr>
      </p:pic>
      <p:grpSp>
        <p:nvGrpSpPr>
          <p:cNvPr id="20" name="Group 19">
            <a:extLst>
              <a:ext uri="{FF2B5EF4-FFF2-40B4-BE49-F238E27FC236}">
                <a16:creationId xmlns:a16="http://schemas.microsoft.com/office/drawing/2014/main" id="{2700A027-A7C9-C017-0A3B-0E73A3FAF699}"/>
              </a:ext>
            </a:extLst>
          </p:cNvPr>
          <p:cNvGrpSpPr/>
          <p:nvPr/>
        </p:nvGrpSpPr>
        <p:grpSpPr>
          <a:xfrm>
            <a:off x="0" y="792678"/>
            <a:ext cx="10438410" cy="1951443"/>
            <a:chOff x="0" y="792678"/>
            <a:chExt cx="10438410" cy="1951443"/>
          </a:xfrm>
        </p:grpSpPr>
        <p:pic>
          <p:nvPicPr>
            <p:cNvPr id="5" name="Picture 4" descr="A person holding a phone and typing on a computer&#10;&#10;Description automatically generated">
              <a:extLst>
                <a:ext uri="{FF2B5EF4-FFF2-40B4-BE49-F238E27FC236}">
                  <a16:creationId xmlns:a16="http://schemas.microsoft.com/office/drawing/2014/main" id="{49C21AF2-F749-0FE7-194F-29AB5E6943C7}"/>
                </a:ext>
              </a:extLst>
            </p:cNvPr>
            <p:cNvPicPr>
              <a:picLocks noChangeAspect="1"/>
            </p:cNvPicPr>
            <p:nvPr/>
          </p:nvPicPr>
          <p:blipFill rotWithShape="1">
            <a:blip r:embed="rId3">
              <a:duotone>
                <a:prstClr val="black"/>
                <a:srgbClr val="CFC3AC">
                  <a:tint val="45000"/>
                  <a:satMod val="400000"/>
                </a:srgb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rcRect t="28957" b="28957"/>
            <a:stretch/>
          </p:blipFill>
          <p:spPr>
            <a:xfrm>
              <a:off x="0" y="792678"/>
              <a:ext cx="6246421" cy="1506709"/>
            </a:xfrm>
            <a:prstGeom prst="rect">
              <a:avLst/>
            </a:prstGeom>
          </p:spPr>
        </p:pic>
        <p:sp>
          <p:nvSpPr>
            <p:cNvPr id="6" name="Rectangle 5">
              <a:extLst>
                <a:ext uri="{FF2B5EF4-FFF2-40B4-BE49-F238E27FC236}">
                  <a16:creationId xmlns:a16="http://schemas.microsoft.com/office/drawing/2014/main" id="{7A78B0DA-CDD9-C926-A595-EC671CB0758D}"/>
                </a:ext>
              </a:extLst>
            </p:cNvPr>
            <p:cNvSpPr/>
            <p:nvPr/>
          </p:nvSpPr>
          <p:spPr>
            <a:xfrm>
              <a:off x="6246420" y="792678"/>
              <a:ext cx="4073235" cy="644236"/>
            </a:xfrm>
            <a:prstGeom prst="rect">
              <a:avLst/>
            </a:prstGeom>
            <a:solidFill>
              <a:srgbClr val="CFC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2800" b="1" spc="300" dirty="0">
                  <a:solidFill>
                    <a:schemeClr val="bg1"/>
                  </a:solidFill>
                  <a:latin typeface="Livvic" pitchFamily="2" charset="77"/>
                </a:rPr>
                <a:t>KẾT NỐI</a:t>
              </a:r>
            </a:p>
          </p:txBody>
        </p:sp>
        <p:sp>
          <p:nvSpPr>
            <p:cNvPr id="17" name="TextBox 16">
              <a:extLst>
                <a:ext uri="{FF2B5EF4-FFF2-40B4-BE49-F238E27FC236}">
                  <a16:creationId xmlns:a16="http://schemas.microsoft.com/office/drawing/2014/main" id="{94FE48F2-0199-E7A3-315D-B9984552E8FD}"/>
                </a:ext>
              </a:extLst>
            </p:cNvPr>
            <p:cNvSpPr txBox="1"/>
            <p:nvPr/>
          </p:nvSpPr>
          <p:spPr>
            <a:xfrm>
              <a:off x="6365174" y="1543792"/>
              <a:ext cx="4073236" cy="1200329"/>
            </a:xfrm>
            <a:prstGeom prst="rect">
              <a:avLst/>
            </a:prstGeom>
            <a:noFill/>
          </p:spPr>
          <p:txBody>
            <a:bodyPr wrap="square" rtlCol="0">
              <a:spAutoFit/>
            </a:bodyPr>
            <a:lstStyle/>
            <a:p>
              <a:pPr algn="just"/>
              <a:r>
                <a:rPr lang="en-VN" kern="100" dirty="0">
                  <a:solidFill>
                    <a:srgbClr val="463F34"/>
                  </a:solidFill>
                  <a:latin typeface="Livvic Light" pitchFamily="2" charset="77"/>
                  <a:ea typeface="DengXian" panose="02010600030101010101" pitchFamily="2" charset="-122"/>
                </a:rPr>
                <a:t>K</a:t>
              </a:r>
              <a:r>
                <a:rPr lang="en-VN" sz="1800" kern="100" dirty="0">
                  <a:solidFill>
                    <a:srgbClr val="463F34"/>
                  </a:solidFill>
                  <a:effectLst/>
                  <a:latin typeface="Livvic Light" pitchFamily="2" charset="77"/>
                  <a:ea typeface="DengXian" panose="02010600030101010101" pitchFamily="2" charset="-122"/>
                </a:rPr>
                <a:t>ết nối với sinh viên học dựa trên các tiêu chí như ngành học, khóa học hoặc sở thích cá nhân.</a:t>
              </a:r>
            </a:p>
            <a:p>
              <a:pPr algn="just"/>
              <a:endParaRPr lang="en-VN" dirty="0">
                <a:solidFill>
                  <a:srgbClr val="463F34"/>
                </a:solidFill>
                <a:latin typeface="Livvic Light" pitchFamily="2" charset="77"/>
              </a:endParaRPr>
            </a:p>
          </p:txBody>
        </p:sp>
      </p:grpSp>
      <p:grpSp>
        <p:nvGrpSpPr>
          <p:cNvPr id="19" name="Group 18">
            <a:extLst>
              <a:ext uri="{FF2B5EF4-FFF2-40B4-BE49-F238E27FC236}">
                <a16:creationId xmlns:a16="http://schemas.microsoft.com/office/drawing/2014/main" id="{C2A76A37-1074-0729-CCDD-F4C226767BE4}"/>
              </a:ext>
            </a:extLst>
          </p:cNvPr>
          <p:cNvGrpSpPr/>
          <p:nvPr/>
        </p:nvGrpSpPr>
        <p:grpSpPr>
          <a:xfrm>
            <a:off x="356259" y="2560176"/>
            <a:ext cx="9120250" cy="1954682"/>
            <a:chOff x="368134" y="2784494"/>
            <a:chExt cx="9120250" cy="1954682"/>
          </a:xfrm>
        </p:grpSpPr>
        <p:sp>
          <p:nvSpPr>
            <p:cNvPr id="9" name="Rectangle 8">
              <a:extLst>
                <a:ext uri="{FF2B5EF4-FFF2-40B4-BE49-F238E27FC236}">
                  <a16:creationId xmlns:a16="http://schemas.microsoft.com/office/drawing/2014/main" id="{6945819C-ED78-2699-B4AD-C32EF4F9971E}"/>
                </a:ext>
              </a:extLst>
            </p:cNvPr>
            <p:cNvSpPr/>
            <p:nvPr/>
          </p:nvSpPr>
          <p:spPr>
            <a:xfrm>
              <a:off x="368135" y="2784764"/>
              <a:ext cx="2873828" cy="644236"/>
            </a:xfrm>
            <a:prstGeom prst="rect">
              <a:avLst/>
            </a:prstGeom>
            <a:solidFill>
              <a:srgbClr val="CFC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2800" b="1" spc="300" dirty="0">
                  <a:solidFill>
                    <a:schemeClr val="bg1"/>
                  </a:solidFill>
                  <a:latin typeface="Livvic" pitchFamily="2" charset="77"/>
                </a:rPr>
                <a:t>TÌM KIẾM</a:t>
              </a:r>
            </a:p>
          </p:txBody>
        </p:sp>
        <p:pic>
          <p:nvPicPr>
            <p:cNvPr id="13" name="Picture 12" descr="A group of people sitting on a couch looking at a computer&#10;&#10;Description automatically generated">
              <a:extLst>
                <a:ext uri="{FF2B5EF4-FFF2-40B4-BE49-F238E27FC236}">
                  <a16:creationId xmlns:a16="http://schemas.microsoft.com/office/drawing/2014/main" id="{80EF40A8-FAE2-A0F9-A983-9B45568A5A0D}"/>
                </a:ext>
              </a:extLst>
            </p:cNvPr>
            <p:cNvPicPr>
              <a:picLocks noChangeAspect="1"/>
            </p:cNvPicPr>
            <p:nvPr/>
          </p:nvPicPr>
          <p:blipFill rotWithShape="1">
            <a:blip r:embed="rId5">
              <a:duotone>
                <a:prstClr val="black"/>
                <a:srgbClr val="908269">
                  <a:tint val="45000"/>
                  <a:satMod val="400000"/>
                </a:srgbClr>
              </a:duotone>
              <a:extLst>
                <a:ext uri="{BEBA8EAE-BF5A-486C-A8C5-ECC9F3942E4B}">
                  <a14:imgProps xmlns:a14="http://schemas.microsoft.com/office/drawing/2010/main">
                    <a14:imgLayer r:embed="rId6">
                      <a14:imgEffect>
                        <a14:brightnessContrast bright="-40000" contrast="-40000"/>
                      </a14:imgEffect>
                    </a14:imgLayer>
                  </a14:imgProps>
                </a:ext>
              </a:extLst>
            </a:blip>
            <a:srcRect t="45219" b="12805"/>
            <a:stretch/>
          </p:blipFill>
          <p:spPr>
            <a:xfrm>
              <a:off x="3241963" y="2784494"/>
              <a:ext cx="6246421" cy="1469575"/>
            </a:xfrm>
            <a:prstGeom prst="rect">
              <a:avLst/>
            </a:prstGeom>
          </p:spPr>
        </p:pic>
        <p:sp>
          <p:nvSpPr>
            <p:cNvPr id="18" name="TextBox 17">
              <a:extLst>
                <a:ext uri="{FF2B5EF4-FFF2-40B4-BE49-F238E27FC236}">
                  <a16:creationId xmlns:a16="http://schemas.microsoft.com/office/drawing/2014/main" id="{0ECD7DAA-0D68-0DBF-C5B3-689449DE9BF5}"/>
                </a:ext>
              </a:extLst>
            </p:cNvPr>
            <p:cNvSpPr txBox="1"/>
            <p:nvPr/>
          </p:nvSpPr>
          <p:spPr>
            <a:xfrm>
              <a:off x="368134" y="3538847"/>
              <a:ext cx="2873827" cy="1200329"/>
            </a:xfrm>
            <a:prstGeom prst="rect">
              <a:avLst/>
            </a:prstGeom>
            <a:noFill/>
          </p:spPr>
          <p:txBody>
            <a:bodyPr wrap="square" rtlCol="0">
              <a:spAutoFit/>
            </a:bodyPr>
            <a:lstStyle/>
            <a:p>
              <a:pPr algn="just"/>
              <a:r>
                <a:rPr lang="en-VN" kern="100" dirty="0">
                  <a:solidFill>
                    <a:srgbClr val="463F34"/>
                  </a:solidFill>
                  <a:latin typeface="Livvic Light" pitchFamily="2" charset="77"/>
                  <a:ea typeface="DengXian" panose="02010600030101010101" pitchFamily="2" charset="-122"/>
                </a:rPr>
                <a:t>C</a:t>
              </a:r>
              <a:r>
                <a:rPr lang="en-VN" sz="1800" kern="100" dirty="0">
                  <a:solidFill>
                    <a:srgbClr val="463F34"/>
                  </a:solidFill>
                  <a:effectLst/>
                  <a:latin typeface="Livvic Light" pitchFamily="2" charset="77"/>
                  <a:ea typeface="DengXian" panose="02010600030101010101" pitchFamily="2" charset="-122"/>
                </a:rPr>
                <a:t>ho phép người dùng tìm kiếm và truy cập thông tin về</a:t>
              </a:r>
              <a:r>
                <a:rPr lang="en-US" sz="1800" kern="100" dirty="0">
                  <a:solidFill>
                    <a:srgbClr val="463F34"/>
                  </a:solidFill>
                  <a:effectLst/>
                  <a:latin typeface="Livvic Light" pitchFamily="2" charset="77"/>
                  <a:ea typeface="DengXian" panose="02010600030101010101" pitchFamily="2" charset="-122"/>
                </a:rPr>
                <a:t> </a:t>
              </a:r>
              <a:r>
                <a:rPr lang="en-US" sz="1800" kern="100" dirty="0" err="1">
                  <a:solidFill>
                    <a:srgbClr val="463F34"/>
                  </a:solidFill>
                  <a:effectLst/>
                  <a:latin typeface="Livvic Light" pitchFamily="2" charset="77"/>
                  <a:ea typeface="DengXian" panose="02010600030101010101" pitchFamily="2" charset="-122"/>
                </a:rPr>
                <a:t>sinh</a:t>
              </a:r>
              <a:r>
                <a:rPr lang="en-US" sz="1800" kern="100" dirty="0">
                  <a:solidFill>
                    <a:srgbClr val="463F34"/>
                  </a:solidFill>
                  <a:effectLst/>
                  <a:latin typeface="Livvic Light" pitchFamily="2" charset="77"/>
                  <a:ea typeface="DengXian" panose="02010600030101010101" pitchFamily="2" charset="-122"/>
                </a:rPr>
                <a:t> </a:t>
              </a:r>
              <a:r>
                <a:rPr lang="en-US" sz="1800" kern="100" dirty="0" err="1">
                  <a:solidFill>
                    <a:srgbClr val="463F34"/>
                  </a:solidFill>
                  <a:effectLst/>
                  <a:latin typeface="Livvic Light" pitchFamily="2" charset="77"/>
                  <a:ea typeface="DengXian" panose="02010600030101010101" pitchFamily="2" charset="-122"/>
                </a:rPr>
                <a:t>viên</a:t>
              </a:r>
              <a:r>
                <a:rPr lang="en-US" sz="1800" kern="100" dirty="0">
                  <a:solidFill>
                    <a:srgbClr val="463F34"/>
                  </a:solidFill>
                  <a:effectLst/>
                  <a:latin typeface="Livvic Light" pitchFamily="2" charset="77"/>
                  <a:ea typeface="DengXian" panose="02010600030101010101" pitchFamily="2" charset="-122"/>
                </a:rPr>
                <a:t> </a:t>
              </a:r>
              <a:r>
                <a:rPr lang="en-US" sz="1800" kern="100" dirty="0" err="1">
                  <a:solidFill>
                    <a:srgbClr val="463F34"/>
                  </a:solidFill>
                  <a:effectLst/>
                  <a:latin typeface="Livvic Light" pitchFamily="2" charset="77"/>
                  <a:ea typeface="DengXian" panose="02010600030101010101" pitchFamily="2" charset="-122"/>
                </a:rPr>
                <a:t>khác</a:t>
              </a:r>
              <a:endParaRPr lang="en-VN" sz="1800" kern="100" dirty="0">
                <a:solidFill>
                  <a:srgbClr val="463F34"/>
                </a:solidFill>
                <a:effectLst/>
                <a:latin typeface="Livvic Light" pitchFamily="2" charset="77"/>
                <a:ea typeface="DengXian" panose="02010600030101010101" pitchFamily="2" charset="-122"/>
              </a:endParaRPr>
            </a:p>
            <a:p>
              <a:pPr algn="just"/>
              <a:endParaRPr lang="en-VN" dirty="0">
                <a:solidFill>
                  <a:srgbClr val="463F34"/>
                </a:solidFill>
                <a:latin typeface="Livvic" pitchFamily="2" charset="77"/>
              </a:endParaRPr>
            </a:p>
          </p:txBody>
        </p:sp>
      </p:grpSp>
      <p:sp>
        <p:nvSpPr>
          <p:cNvPr id="22" name="TextBox 21">
            <a:extLst>
              <a:ext uri="{FF2B5EF4-FFF2-40B4-BE49-F238E27FC236}">
                <a16:creationId xmlns:a16="http://schemas.microsoft.com/office/drawing/2014/main" id="{ADBE8964-9315-97FE-EE9A-5BE5AB1BBF55}"/>
              </a:ext>
            </a:extLst>
          </p:cNvPr>
          <p:cNvSpPr txBox="1"/>
          <p:nvPr/>
        </p:nvSpPr>
        <p:spPr>
          <a:xfrm>
            <a:off x="6365174" y="5511633"/>
            <a:ext cx="4073235" cy="1200329"/>
          </a:xfrm>
          <a:prstGeom prst="rect">
            <a:avLst/>
          </a:prstGeom>
          <a:noFill/>
        </p:spPr>
        <p:txBody>
          <a:bodyPr wrap="square" rtlCol="0">
            <a:spAutoFit/>
          </a:bodyPr>
          <a:lstStyle/>
          <a:p>
            <a:r>
              <a:rPr lang="en-VN" kern="100" dirty="0">
                <a:solidFill>
                  <a:srgbClr val="000000"/>
                </a:solidFill>
                <a:latin typeface="Livvic Light" pitchFamily="2" charset="77"/>
                <a:ea typeface="DengXian" panose="02010600030101010101" pitchFamily="2" charset="-122"/>
              </a:rPr>
              <a:t>T</a:t>
            </a:r>
            <a:r>
              <a:rPr lang="en-VN" sz="1800" kern="100" dirty="0">
                <a:solidFill>
                  <a:srgbClr val="000000"/>
                </a:solidFill>
                <a:effectLst/>
                <a:latin typeface="Livvic Light" pitchFamily="2" charset="77"/>
                <a:ea typeface="DengXian" panose="02010600030101010101" pitchFamily="2" charset="-122"/>
              </a:rPr>
              <a:t>hông tin về các sự kiện quan trọng trong trường, giúp sinh viên không bỏ lỡ bất kỳ hoạt động nào quan trọng.</a:t>
            </a:r>
          </a:p>
          <a:p>
            <a:endParaRPr lang="en-VN" dirty="0">
              <a:latin typeface="Livvic Light" pitchFamily="2" charset="77"/>
            </a:endParaRPr>
          </a:p>
        </p:txBody>
      </p:sp>
      <p:sp>
        <p:nvSpPr>
          <p:cNvPr id="23" name="TextBox 22">
            <a:extLst>
              <a:ext uri="{FF2B5EF4-FFF2-40B4-BE49-F238E27FC236}">
                <a16:creationId xmlns:a16="http://schemas.microsoft.com/office/drawing/2014/main" id="{2C4E5E1C-EDB6-6FD9-80B5-2845F8BD200D}"/>
              </a:ext>
            </a:extLst>
          </p:cNvPr>
          <p:cNvSpPr txBox="1"/>
          <p:nvPr/>
        </p:nvSpPr>
        <p:spPr>
          <a:xfrm>
            <a:off x="10812068" y="792678"/>
            <a:ext cx="738664" cy="3102428"/>
          </a:xfrm>
          <a:prstGeom prst="rect">
            <a:avLst/>
          </a:prstGeom>
          <a:noFill/>
        </p:spPr>
        <p:txBody>
          <a:bodyPr vert="vert" wrap="square" rtlCol="0">
            <a:spAutoFit/>
          </a:bodyPr>
          <a:lstStyle/>
          <a:p>
            <a:r>
              <a:rPr lang="en-VN" sz="3600" b="1" spc="300" dirty="0">
                <a:solidFill>
                  <a:srgbClr val="463F34"/>
                </a:solidFill>
                <a:latin typeface="Livvic" pitchFamily="2" charset="77"/>
              </a:rPr>
              <a:t>GIẢI PHÁP</a:t>
            </a:r>
          </a:p>
        </p:txBody>
      </p:sp>
    </p:spTree>
    <p:extLst>
      <p:ext uri="{BB962C8B-B14F-4D97-AF65-F5344CB8AC3E}">
        <p14:creationId xmlns:p14="http://schemas.microsoft.com/office/powerpoint/2010/main" val="3577777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orking on laptops&#10;&#10;Description automatically generated">
            <a:extLst>
              <a:ext uri="{FF2B5EF4-FFF2-40B4-BE49-F238E27FC236}">
                <a16:creationId xmlns:a16="http://schemas.microsoft.com/office/drawing/2014/main" id="{49DB1E63-49E1-B49F-C144-15F7108EDED5}"/>
              </a:ext>
            </a:extLst>
          </p:cNvPr>
          <p:cNvPicPr>
            <a:picLocks noChangeAspect="1"/>
          </p:cNvPicPr>
          <p:nvPr/>
        </p:nvPicPr>
        <p:blipFill>
          <a:blip r:embed="rId2">
            <a:duotone>
              <a:prstClr val="black"/>
              <a:srgbClr val="675D4C">
                <a:tint val="45000"/>
                <a:satMod val="400000"/>
              </a:srgbClr>
            </a:duotone>
          </a:blip>
          <a:stretch>
            <a:fillRect/>
          </a:stretch>
        </p:blipFill>
        <p:spPr>
          <a:xfrm>
            <a:off x="0" y="-338117"/>
            <a:ext cx="12192000" cy="8128000"/>
          </a:xfrm>
          <a:prstGeom prst="rect">
            <a:avLst/>
          </a:prstGeom>
        </p:spPr>
      </p:pic>
      <p:sp>
        <p:nvSpPr>
          <p:cNvPr id="6" name="Rectangle 5">
            <a:extLst>
              <a:ext uri="{FF2B5EF4-FFF2-40B4-BE49-F238E27FC236}">
                <a16:creationId xmlns:a16="http://schemas.microsoft.com/office/drawing/2014/main" id="{B7385DC9-C8E2-89CD-DFE4-E193289453F6}"/>
              </a:ext>
            </a:extLst>
          </p:cNvPr>
          <p:cNvSpPr/>
          <p:nvPr/>
        </p:nvSpPr>
        <p:spPr>
          <a:xfrm>
            <a:off x="1019299" y="3429000"/>
            <a:ext cx="10153402" cy="2603666"/>
          </a:xfrm>
          <a:prstGeom prst="rect">
            <a:avLst/>
          </a:prstGeom>
          <a:gradFill flip="none" rotWithShape="1">
            <a:gsLst>
              <a:gs pos="0">
                <a:srgbClr val="908269"/>
              </a:gs>
              <a:gs pos="54000">
                <a:srgbClr val="908269"/>
              </a:gs>
              <a:gs pos="99000">
                <a:schemeClr val="accent1">
                  <a:lumMod val="45000"/>
                  <a:lumOff val="55000"/>
                  <a:alpha val="0"/>
                </a:schemeClr>
              </a:gs>
              <a:gs pos="100000">
                <a:schemeClr val="accent1">
                  <a:lumMod val="30000"/>
                  <a:lumOff val="7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7" name="TextBox 6">
            <a:extLst>
              <a:ext uri="{FF2B5EF4-FFF2-40B4-BE49-F238E27FC236}">
                <a16:creationId xmlns:a16="http://schemas.microsoft.com/office/drawing/2014/main" id="{08F5F670-F145-4195-6546-A4F8E75CC686}"/>
              </a:ext>
            </a:extLst>
          </p:cNvPr>
          <p:cNvSpPr txBox="1"/>
          <p:nvPr/>
        </p:nvSpPr>
        <p:spPr>
          <a:xfrm>
            <a:off x="1496290" y="4203865"/>
            <a:ext cx="6495803" cy="646331"/>
          </a:xfrm>
          <a:prstGeom prst="rect">
            <a:avLst/>
          </a:prstGeom>
          <a:noFill/>
        </p:spPr>
        <p:txBody>
          <a:bodyPr wrap="square" rtlCol="0">
            <a:spAutoFit/>
          </a:bodyPr>
          <a:lstStyle/>
          <a:p>
            <a:r>
              <a:rPr lang="en-VN" sz="3600" b="1" dirty="0">
                <a:solidFill>
                  <a:schemeClr val="bg1"/>
                </a:solidFill>
                <a:latin typeface="Livvic" pitchFamily="2" charset="77"/>
              </a:rPr>
              <a:t>CÁC CÔNG NGHỆ ÁP DỤNG</a:t>
            </a:r>
          </a:p>
        </p:txBody>
      </p:sp>
      <p:sp>
        <p:nvSpPr>
          <p:cNvPr id="8" name="TextBox 7">
            <a:extLst>
              <a:ext uri="{FF2B5EF4-FFF2-40B4-BE49-F238E27FC236}">
                <a16:creationId xmlns:a16="http://schemas.microsoft.com/office/drawing/2014/main" id="{9C615B06-6706-7431-4F2A-0A204FF8C5A5}"/>
              </a:ext>
            </a:extLst>
          </p:cNvPr>
          <p:cNvSpPr txBox="1"/>
          <p:nvPr/>
        </p:nvSpPr>
        <p:spPr>
          <a:xfrm>
            <a:off x="1496290" y="4831175"/>
            <a:ext cx="3123211" cy="369332"/>
          </a:xfrm>
          <a:prstGeom prst="rect">
            <a:avLst/>
          </a:prstGeom>
          <a:noFill/>
        </p:spPr>
        <p:txBody>
          <a:bodyPr wrap="square" rtlCol="0">
            <a:spAutoFit/>
          </a:bodyPr>
          <a:lstStyle/>
          <a:p>
            <a:r>
              <a:rPr lang="en-VN" dirty="0">
                <a:solidFill>
                  <a:schemeClr val="bg1"/>
                </a:solidFill>
                <a:latin typeface="Livvic" pitchFamily="2" charset="77"/>
              </a:rPr>
              <a:t>TECHNICAL IN PROJECT</a:t>
            </a:r>
          </a:p>
        </p:txBody>
      </p:sp>
    </p:spTree>
    <p:extLst>
      <p:ext uri="{BB962C8B-B14F-4D97-AF65-F5344CB8AC3E}">
        <p14:creationId xmlns:p14="http://schemas.microsoft.com/office/powerpoint/2010/main" val="1433384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05DEAD-631A-F5D2-2172-A47A81612161}"/>
              </a:ext>
            </a:extLst>
          </p:cNvPr>
          <p:cNvSpPr/>
          <p:nvPr/>
        </p:nvSpPr>
        <p:spPr>
          <a:xfrm>
            <a:off x="-572732" y="-984133"/>
            <a:ext cx="2038605" cy="6858000"/>
          </a:xfrm>
          <a:prstGeom prst="rect">
            <a:avLst/>
          </a:prstGeom>
          <a:solidFill>
            <a:srgbClr val="CFC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Rectangle 4">
            <a:extLst>
              <a:ext uri="{FF2B5EF4-FFF2-40B4-BE49-F238E27FC236}">
                <a16:creationId xmlns:a16="http://schemas.microsoft.com/office/drawing/2014/main" id="{7F1FECB2-71A9-DEE6-8C4F-0A0465F13D1A}"/>
              </a:ext>
            </a:extLst>
          </p:cNvPr>
          <p:cNvSpPr/>
          <p:nvPr/>
        </p:nvSpPr>
        <p:spPr>
          <a:xfrm>
            <a:off x="8013889" y="996008"/>
            <a:ext cx="1830756" cy="6858000"/>
          </a:xfrm>
          <a:prstGeom prst="rect">
            <a:avLst/>
          </a:prstGeom>
          <a:solidFill>
            <a:srgbClr val="CFC3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6" name="Rectangle 5">
            <a:extLst>
              <a:ext uri="{FF2B5EF4-FFF2-40B4-BE49-F238E27FC236}">
                <a16:creationId xmlns:a16="http://schemas.microsoft.com/office/drawing/2014/main" id="{4C3144A5-4F16-FD37-81FB-DAFCF0BB72BA}"/>
              </a:ext>
            </a:extLst>
          </p:cNvPr>
          <p:cNvSpPr/>
          <p:nvPr/>
        </p:nvSpPr>
        <p:spPr>
          <a:xfrm>
            <a:off x="819397" y="1118489"/>
            <a:ext cx="3586348" cy="1458456"/>
          </a:xfrm>
          <a:prstGeom prst="rect">
            <a:avLst/>
          </a:prstGeom>
          <a:solidFill>
            <a:srgbClr val="46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grpSp>
        <p:nvGrpSpPr>
          <p:cNvPr id="11" name="Group 10">
            <a:extLst>
              <a:ext uri="{FF2B5EF4-FFF2-40B4-BE49-F238E27FC236}">
                <a16:creationId xmlns:a16="http://schemas.microsoft.com/office/drawing/2014/main" id="{C1F50016-E767-C9AE-177D-0FBB16E810CA}"/>
              </a:ext>
            </a:extLst>
          </p:cNvPr>
          <p:cNvGrpSpPr/>
          <p:nvPr/>
        </p:nvGrpSpPr>
        <p:grpSpPr>
          <a:xfrm>
            <a:off x="896618" y="1258784"/>
            <a:ext cx="3504822" cy="1199456"/>
            <a:chOff x="897585" y="984133"/>
            <a:chExt cx="2815932" cy="1474107"/>
          </a:xfrm>
        </p:grpSpPr>
        <p:sp>
          <p:nvSpPr>
            <p:cNvPr id="8" name="TextBox 7">
              <a:extLst>
                <a:ext uri="{FF2B5EF4-FFF2-40B4-BE49-F238E27FC236}">
                  <a16:creationId xmlns:a16="http://schemas.microsoft.com/office/drawing/2014/main" id="{6AE5B2E5-4277-2C72-41D2-125A5840F788}"/>
                </a:ext>
              </a:extLst>
            </p:cNvPr>
            <p:cNvSpPr txBox="1"/>
            <p:nvPr/>
          </p:nvSpPr>
          <p:spPr>
            <a:xfrm>
              <a:off x="897585" y="984133"/>
              <a:ext cx="1911927" cy="461665"/>
            </a:xfrm>
            <a:prstGeom prst="rect">
              <a:avLst/>
            </a:prstGeom>
            <a:noFill/>
          </p:spPr>
          <p:txBody>
            <a:bodyPr wrap="square" rtlCol="0">
              <a:spAutoFit/>
            </a:bodyPr>
            <a:lstStyle/>
            <a:p>
              <a:r>
                <a:rPr lang="en-VN" sz="2400" b="1" spc="300" dirty="0">
                  <a:solidFill>
                    <a:schemeClr val="bg1"/>
                  </a:solidFill>
                  <a:latin typeface="Livvic" pitchFamily="2" charset="77"/>
                </a:rPr>
                <a:t>DART</a:t>
              </a:r>
            </a:p>
          </p:txBody>
        </p:sp>
        <p:sp>
          <p:nvSpPr>
            <p:cNvPr id="9" name="TextBox 8">
              <a:extLst>
                <a:ext uri="{FF2B5EF4-FFF2-40B4-BE49-F238E27FC236}">
                  <a16:creationId xmlns:a16="http://schemas.microsoft.com/office/drawing/2014/main" id="{F476FEFD-B8C8-250D-7D1A-960B9BC2F75D}"/>
                </a:ext>
              </a:extLst>
            </p:cNvPr>
            <p:cNvSpPr txBox="1"/>
            <p:nvPr/>
          </p:nvSpPr>
          <p:spPr>
            <a:xfrm>
              <a:off x="1669601" y="1448790"/>
              <a:ext cx="854942" cy="461665"/>
            </a:xfrm>
            <a:prstGeom prst="rect">
              <a:avLst/>
            </a:prstGeom>
            <a:noFill/>
          </p:spPr>
          <p:txBody>
            <a:bodyPr wrap="square" rtlCol="0">
              <a:spAutoFit/>
            </a:bodyPr>
            <a:lstStyle/>
            <a:p>
              <a:r>
                <a:rPr lang="en-VN" sz="2400" b="1" spc="300" dirty="0">
                  <a:solidFill>
                    <a:schemeClr val="bg1"/>
                  </a:solidFill>
                  <a:latin typeface="Livvic" pitchFamily="2" charset="77"/>
                </a:rPr>
                <a:t>AND</a:t>
              </a:r>
            </a:p>
          </p:txBody>
        </p:sp>
        <p:sp>
          <p:nvSpPr>
            <p:cNvPr id="10" name="TextBox 9">
              <a:extLst>
                <a:ext uri="{FF2B5EF4-FFF2-40B4-BE49-F238E27FC236}">
                  <a16:creationId xmlns:a16="http://schemas.microsoft.com/office/drawing/2014/main" id="{505F10A0-DC6A-9E44-8326-4B1614A1FF52}"/>
                </a:ext>
              </a:extLst>
            </p:cNvPr>
            <p:cNvSpPr txBox="1"/>
            <p:nvPr/>
          </p:nvSpPr>
          <p:spPr>
            <a:xfrm>
              <a:off x="2276260" y="1996575"/>
              <a:ext cx="1437257" cy="461665"/>
            </a:xfrm>
            <a:prstGeom prst="rect">
              <a:avLst/>
            </a:prstGeom>
            <a:noFill/>
          </p:spPr>
          <p:txBody>
            <a:bodyPr wrap="square" rtlCol="0">
              <a:spAutoFit/>
            </a:bodyPr>
            <a:lstStyle/>
            <a:p>
              <a:r>
                <a:rPr lang="en-VN" sz="2400" b="1" spc="300" dirty="0">
                  <a:solidFill>
                    <a:schemeClr val="bg1"/>
                  </a:solidFill>
                  <a:latin typeface="Livvic" pitchFamily="2" charset="77"/>
                </a:rPr>
                <a:t>FLUTTER</a:t>
              </a:r>
            </a:p>
          </p:txBody>
        </p:sp>
      </p:grpSp>
      <p:grpSp>
        <p:nvGrpSpPr>
          <p:cNvPr id="15" name="Group 14">
            <a:extLst>
              <a:ext uri="{FF2B5EF4-FFF2-40B4-BE49-F238E27FC236}">
                <a16:creationId xmlns:a16="http://schemas.microsoft.com/office/drawing/2014/main" id="{AE9C9FE0-CB0A-B513-2970-E69B0BC658C5}"/>
              </a:ext>
            </a:extLst>
          </p:cNvPr>
          <p:cNvGrpSpPr/>
          <p:nvPr/>
        </p:nvGrpSpPr>
        <p:grpSpPr>
          <a:xfrm>
            <a:off x="5081934" y="4479437"/>
            <a:ext cx="3649655" cy="1458456"/>
            <a:chOff x="8098972" y="1886198"/>
            <a:chExt cx="3273632" cy="1769423"/>
          </a:xfrm>
        </p:grpSpPr>
        <p:sp>
          <p:nvSpPr>
            <p:cNvPr id="7" name="Rectangle 6">
              <a:extLst>
                <a:ext uri="{FF2B5EF4-FFF2-40B4-BE49-F238E27FC236}">
                  <a16:creationId xmlns:a16="http://schemas.microsoft.com/office/drawing/2014/main" id="{1EE1C4D5-09C7-0720-82C9-1087CB5FCAED}"/>
                </a:ext>
              </a:extLst>
            </p:cNvPr>
            <p:cNvSpPr/>
            <p:nvPr/>
          </p:nvSpPr>
          <p:spPr>
            <a:xfrm>
              <a:off x="8098972" y="1886198"/>
              <a:ext cx="3273632" cy="1769423"/>
            </a:xfrm>
            <a:prstGeom prst="rect">
              <a:avLst/>
            </a:prstGeom>
            <a:solidFill>
              <a:srgbClr val="463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50295945-C645-AA1E-2071-A85F98719AEC}"/>
                </a:ext>
              </a:extLst>
            </p:cNvPr>
            <p:cNvSpPr txBox="1"/>
            <p:nvPr/>
          </p:nvSpPr>
          <p:spPr>
            <a:xfrm>
              <a:off x="8772781" y="2490859"/>
              <a:ext cx="1915379" cy="560100"/>
            </a:xfrm>
            <a:prstGeom prst="rect">
              <a:avLst/>
            </a:prstGeom>
            <a:noFill/>
          </p:spPr>
          <p:txBody>
            <a:bodyPr wrap="square" rtlCol="0">
              <a:spAutoFit/>
            </a:bodyPr>
            <a:lstStyle/>
            <a:p>
              <a:r>
                <a:rPr lang="en-VN" sz="2400" b="1" spc="300" dirty="0">
                  <a:solidFill>
                    <a:schemeClr val="bg1"/>
                  </a:solidFill>
                  <a:latin typeface="Livvic" pitchFamily="2" charset="77"/>
                </a:rPr>
                <a:t>APPWRITE</a:t>
              </a:r>
            </a:p>
          </p:txBody>
        </p:sp>
      </p:grpSp>
      <p:sp>
        <p:nvSpPr>
          <p:cNvPr id="13" name="TextBox 12">
            <a:extLst>
              <a:ext uri="{FF2B5EF4-FFF2-40B4-BE49-F238E27FC236}">
                <a16:creationId xmlns:a16="http://schemas.microsoft.com/office/drawing/2014/main" id="{7FA72090-884C-BB2E-4DD1-057A5BE2D517}"/>
              </a:ext>
            </a:extLst>
          </p:cNvPr>
          <p:cNvSpPr txBox="1"/>
          <p:nvPr/>
        </p:nvSpPr>
        <p:spPr>
          <a:xfrm>
            <a:off x="1622006" y="2770908"/>
            <a:ext cx="2783739" cy="2585323"/>
          </a:xfrm>
          <a:prstGeom prst="rect">
            <a:avLst/>
          </a:prstGeom>
          <a:noFill/>
        </p:spPr>
        <p:txBody>
          <a:bodyPr wrap="square" rtlCol="0">
            <a:spAutoFit/>
          </a:bodyPr>
          <a:lstStyle/>
          <a:p>
            <a:pPr algn="just"/>
            <a:r>
              <a:rPr lang="en-US" u="none" strike="noStrike" dirty="0">
                <a:solidFill>
                  <a:srgbClr val="463F34"/>
                </a:solidFill>
                <a:effectLst/>
                <a:latin typeface="Livvic Light" pitchFamily="2" charset="77"/>
              </a:rPr>
              <a:t>Flutter </a:t>
            </a:r>
            <a:r>
              <a:rPr lang="en-US" u="none" strike="noStrike" dirty="0" err="1">
                <a:solidFill>
                  <a:srgbClr val="463F34"/>
                </a:solidFill>
                <a:effectLst/>
                <a:latin typeface="Livvic Light" pitchFamily="2" charset="77"/>
              </a:rPr>
              <a:t>là</a:t>
            </a:r>
            <a:r>
              <a:rPr lang="en-US" u="none" strike="noStrike" dirty="0">
                <a:solidFill>
                  <a:srgbClr val="463F34"/>
                </a:solidFill>
                <a:effectLst/>
                <a:latin typeface="Livvic Light" pitchFamily="2" charset="77"/>
              </a:rPr>
              <a:t> 1 framework </a:t>
            </a:r>
            <a:r>
              <a:rPr lang="en-US" u="none" strike="noStrike" dirty="0" err="1">
                <a:solidFill>
                  <a:srgbClr val="463F34"/>
                </a:solidFill>
                <a:effectLst/>
                <a:latin typeface="Livvic Light" pitchFamily="2" charset="77"/>
              </a:rPr>
              <a:t>phát</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triển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ứng</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dụng</a:t>
            </a:r>
            <a:r>
              <a:rPr lang="en-US" u="none" strike="noStrike" dirty="0">
                <a:solidFill>
                  <a:srgbClr val="463F34"/>
                </a:solidFill>
                <a:effectLst/>
                <a:latin typeface="Livvic Light" pitchFamily="2" charset="77"/>
              </a:rPr>
              <a:t> di </a:t>
            </a:r>
            <a:r>
              <a:rPr lang="en-US" u="none" strike="noStrike" dirty="0" err="1">
                <a:solidFill>
                  <a:srgbClr val="463F34"/>
                </a:solidFill>
                <a:effectLst/>
                <a:latin typeface="Livvic Light" pitchFamily="2" charset="77"/>
              </a:rPr>
              <a:t>động</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đa</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nền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tảng</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từ</a:t>
            </a:r>
            <a:r>
              <a:rPr lang="en-US" u="none" strike="noStrike" dirty="0">
                <a:solidFill>
                  <a:srgbClr val="463F34"/>
                </a:solidFill>
                <a:effectLst/>
                <a:latin typeface="Livvic Light" pitchFamily="2" charset="77"/>
              </a:rPr>
              <a:t> Google, </a:t>
            </a:r>
            <a:r>
              <a:rPr lang="en-US" u="none" strike="noStrike" dirty="0" err="1">
                <a:solidFill>
                  <a:srgbClr val="463F34"/>
                </a:solidFill>
                <a:effectLst/>
                <a:latin typeface="Livvic Light" pitchFamily="2" charset="77"/>
              </a:rPr>
              <a:t>sử</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dụng</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ngôn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ngữ</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lập</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trình</a:t>
            </a:r>
            <a:r>
              <a:rPr lang="en-US" u="none" strike="noStrike" dirty="0">
                <a:solidFill>
                  <a:srgbClr val="463F34"/>
                </a:solidFill>
                <a:effectLst/>
                <a:latin typeface="Livvic Light" pitchFamily="2" charset="77"/>
              </a:rPr>
              <a:t> Dart. </a:t>
            </a:r>
            <a:r>
              <a:rPr lang="en-US" u="none" strike="noStrike" dirty="0" err="1">
                <a:solidFill>
                  <a:srgbClr val="463F34"/>
                </a:solidFill>
                <a:effectLst/>
                <a:latin typeface="Livvic Light" pitchFamily="2" charset="77"/>
              </a:rPr>
              <a:t>Nó</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cho</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phép</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bạn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xây</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dựng</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ứng</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dụng</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đẹp</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nhanh</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chóng</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và</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đồng</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nhất</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trên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cả</a:t>
            </a:r>
            <a:r>
              <a:rPr lang="en-US" u="none" strike="noStrike" dirty="0">
                <a:solidFill>
                  <a:srgbClr val="463F34"/>
                </a:solidFill>
                <a:effectLst/>
                <a:latin typeface="Livvic Light" pitchFamily="2" charset="77"/>
              </a:rPr>
              <a:t> iOS </a:t>
            </a:r>
            <a:r>
              <a:rPr lang="en-US" u="none" strike="noStrike" dirty="0" err="1">
                <a:solidFill>
                  <a:srgbClr val="463F34"/>
                </a:solidFill>
                <a:effectLst/>
                <a:latin typeface="Livvic Light" pitchFamily="2" charset="77"/>
              </a:rPr>
              <a:t>và</a:t>
            </a:r>
            <a:r>
              <a:rPr lang="en-US" u="none" strike="noStrike" dirty="0">
                <a:solidFill>
                  <a:srgbClr val="463F34"/>
                </a:solidFill>
                <a:effectLst/>
                <a:latin typeface="Livvic Light" pitchFamily="2" charset="77"/>
              </a:rPr>
              <a:t> Android.</a:t>
            </a:r>
            <a:endParaRPr lang="en-VN" dirty="0">
              <a:solidFill>
                <a:srgbClr val="463F34"/>
              </a:solidFill>
              <a:latin typeface="Livvic Light" pitchFamily="2" charset="77"/>
            </a:endParaRPr>
          </a:p>
        </p:txBody>
      </p:sp>
      <p:sp>
        <p:nvSpPr>
          <p:cNvPr id="14" name="TextBox 13">
            <a:extLst>
              <a:ext uri="{FF2B5EF4-FFF2-40B4-BE49-F238E27FC236}">
                <a16:creationId xmlns:a16="http://schemas.microsoft.com/office/drawing/2014/main" id="{BBC8AF6E-2717-0AFB-EC11-39CD09374387}"/>
              </a:ext>
            </a:extLst>
          </p:cNvPr>
          <p:cNvSpPr txBox="1"/>
          <p:nvPr/>
        </p:nvSpPr>
        <p:spPr>
          <a:xfrm>
            <a:off x="5334510" y="1894114"/>
            <a:ext cx="2548245" cy="2585323"/>
          </a:xfrm>
          <a:prstGeom prst="rect">
            <a:avLst/>
          </a:prstGeom>
          <a:noFill/>
        </p:spPr>
        <p:txBody>
          <a:bodyPr wrap="square" rtlCol="0">
            <a:spAutoFit/>
          </a:bodyPr>
          <a:lstStyle/>
          <a:p>
            <a:pPr algn="just"/>
            <a:r>
              <a:rPr lang="vi-VN" u="none" strike="noStrike" dirty="0">
                <a:solidFill>
                  <a:srgbClr val="463F34"/>
                </a:solidFill>
                <a:effectLst/>
                <a:latin typeface="Livvic Light" pitchFamily="2" charset="77"/>
              </a:rPr>
              <a:t>Appwrite là một nền tảng phát triển ứng dụng đám mây mã nguồn mở giúp xây dựng ứng dụng web và di động nhanh chóng với quản lý người dùng, cơ sở dữ liệu và các tính năng khác.</a:t>
            </a:r>
            <a:endParaRPr lang="en-VN" dirty="0">
              <a:solidFill>
                <a:srgbClr val="463F34"/>
              </a:solidFill>
              <a:latin typeface="Livvic Light" pitchFamily="2" charset="77"/>
            </a:endParaRPr>
          </a:p>
        </p:txBody>
      </p:sp>
      <p:sp>
        <p:nvSpPr>
          <p:cNvPr id="23" name="TextBox 22">
            <a:extLst>
              <a:ext uri="{FF2B5EF4-FFF2-40B4-BE49-F238E27FC236}">
                <a16:creationId xmlns:a16="http://schemas.microsoft.com/office/drawing/2014/main" id="{737C9F90-36A0-CE8B-03EF-248A9F7ACAED}"/>
              </a:ext>
            </a:extLst>
          </p:cNvPr>
          <p:cNvSpPr txBox="1"/>
          <p:nvPr/>
        </p:nvSpPr>
        <p:spPr>
          <a:xfrm>
            <a:off x="10717819" y="519545"/>
            <a:ext cx="738664" cy="5818909"/>
          </a:xfrm>
          <a:prstGeom prst="rect">
            <a:avLst/>
          </a:prstGeom>
          <a:noFill/>
        </p:spPr>
        <p:txBody>
          <a:bodyPr vert="vert" wrap="square" rtlCol="0">
            <a:spAutoFit/>
          </a:bodyPr>
          <a:lstStyle/>
          <a:p>
            <a:r>
              <a:rPr lang="en-VN" sz="3600" b="1" dirty="0">
                <a:solidFill>
                  <a:srgbClr val="463F34"/>
                </a:solidFill>
                <a:latin typeface="Livvic" pitchFamily="2" charset="77"/>
              </a:rPr>
              <a:t>CÔNG NGHỆ ÁP DỤNG</a:t>
            </a:r>
          </a:p>
        </p:txBody>
      </p:sp>
    </p:spTree>
    <p:extLst>
      <p:ext uri="{BB962C8B-B14F-4D97-AF65-F5344CB8AC3E}">
        <p14:creationId xmlns:p14="http://schemas.microsoft.com/office/powerpoint/2010/main" val="353155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hand holding a cell phone&#10;&#10;Description automatically generated">
            <a:extLst>
              <a:ext uri="{FF2B5EF4-FFF2-40B4-BE49-F238E27FC236}">
                <a16:creationId xmlns:a16="http://schemas.microsoft.com/office/drawing/2014/main" id="{102C022C-6381-F287-C472-FFFC8FA8BAE7}"/>
              </a:ext>
            </a:extLst>
          </p:cNvPr>
          <p:cNvPicPr>
            <a:picLocks noChangeAspect="1"/>
          </p:cNvPicPr>
          <p:nvPr/>
        </p:nvPicPr>
        <p:blipFill rotWithShape="1">
          <a:blip r:embed="rId2">
            <a:alphaModFix amt="70000"/>
          </a:blip>
          <a:srcRect r="17289"/>
          <a:stretch/>
        </p:blipFill>
        <p:spPr>
          <a:xfrm>
            <a:off x="0" y="1353498"/>
            <a:ext cx="5522026" cy="4459762"/>
          </a:xfrm>
          <a:prstGeom prst="rect">
            <a:avLst/>
          </a:prstGeom>
        </p:spPr>
      </p:pic>
      <p:sp>
        <p:nvSpPr>
          <p:cNvPr id="13" name="Rectangle 12">
            <a:extLst>
              <a:ext uri="{FF2B5EF4-FFF2-40B4-BE49-F238E27FC236}">
                <a16:creationId xmlns:a16="http://schemas.microsoft.com/office/drawing/2014/main" id="{BBC735F2-4A6F-CE91-EA1F-FCE13BE838C0}"/>
              </a:ext>
            </a:extLst>
          </p:cNvPr>
          <p:cNvSpPr/>
          <p:nvPr/>
        </p:nvSpPr>
        <p:spPr>
          <a:xfrm>
            <a:off x="5605153" y="1353498"/>
            <a:ext cx="184069" cy="4459762"/>
          </a:xfrm>
          <a:prstGeom prst="rect">
            <a:avLst/>
          </a:prstGeom>
          <a:solidFill>
            <a:srgbClr val="675D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ectangle 11">
            <a:extLst>
              <a:ext uri="{FF2B5EF4-FFF2-40B4-BE49-F238E27FC236}">
                <a16:creationId xmlns:a16="http://schemas.microsoft.com/office/drawing/2014/main" id="{99310E84-0F6F-6BEE-EE85-B4B73F30FF63}"/>
              </a:ext>
            </a:extLst>
          </p:cNvPr>
          <p:cNvSpPr/>
          <p:nvPr/>
        </p:nvSpPr>
        <p:spPr>
          <a:xfrm>
            <a:off x="-312717" y="3574471"/>
            <a:ext cx="6715497" cy="15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TextBox 13">
            <a:extLst>
              <a:ext uri="{FF2B5EF4-FFF2-40B4-BE49-F238E27FC236}">
                <a16:creationId xmlns:a16="http://schemas.microsoft.com/office/drawing/2014/main" id="{3DA69D5D-C8C0-563A-C0AF-2D174B62243C}"/>
              </a:ext>
            </a:extLst>
          </p:cNvPr>
          <p:cNvSpPr txBox="1"/>
          <p:nvPr/>
        </p:nvSpPr>
        <p:spPr>
          <a:xfrm>
            <a:off x="6096000" y="1353498"/>
            <a:ext cx="3511138" cy="369332"/>
          </a:xfrm>
          <a:prstGeom prst="rect">
            <a:avLst/>
          </a:prstGeom>
          <a:noFill/>
        </p:spPr>
        <p:txBody>
          <a:bodyPr wrap="square" rtlCol="0">
            <a:spAutoFit/>
          </a:bodyPr>
          <a:lstStyle/>
          <a:p>
            <a:r>
              <a:rPr lang="vi-VN" b="1" i="0" u="none" strike="noStrike" dirty="0">
                <a:effectLst/>
                <a:latin typeface="Söhne"/>
              </a:rPr>
              <a:t>Hiệu suất ấn tượng</a:t>
            </a:r>
            <a:endParaRPr lang="en-VN" dirty="0"/>
          </a:p>
        </p:txBody>
      </p:sp>
      <p:sp>
        <p:nvSpPr>
          <p:cNvPr id="15" name="TextBox 14">
            <a:extLst>
              <a:ext uri="{FF2B5EF4-FFF2-40B4-BE49-F238E27FC236}">
                <a16:creationId xmlns:a16="http://schemas.microsoft.com/office/drawing/2014/main" id="{F7437B4F-D9A7-3565-5DFC-3AA6B1DE0C37}"/>
              </a:ext>
            </a:extLst>
          </p:cNvPr>
          <p:cNvSpPr txBox="1"/>
          <p:nvPr/>
        </p:nvSpPr>
        <p:spPr>
          <a:xfrm>
            <a:off x="6222670" y="2386940"/>
            <a:ext cx="2078182" cy="646331"/>
          </a:xfrm>
          <a:prstGeom prst="rect">
            <a:avLst/>
          </a:prstGeom>
          <a:noFill/>
        </p:spPr>
        <p:txBody>
          <a:bodyPr wrap="square" rtlCol="0">
            <a:spAutoFit/>
          </a:bodyPr>
          <a:lstStyle/>
          <a:p>
            <a:r>
              <a:rPr lang="en-US" b="1" i="0" u="none" strike="noStrike" dirty="0" err="1">
                <a:effectLst/>
                <a:latin typeface="Söhne"/>
              </a:rPr>
              <a:t>Nhanh</a:t>
            </a:r>
            <a:r>
              <a:rPr lang="en-US" b="1" i="0" u="none" strike="noStrike" dirty="0">
                <a:effectLst/>
                <a:latin typeface="Söhne"/>
              </a:rPr>
              <a:t> </a:t>
            </a:r>
            <a:r>
              <a:rPr lang="en-US" b="1" i="0" u="none" strike="noStrike" dirty="0" err="1">
                <a:effectLst/>
                <a:latin typeface="Söhne"/>
              </a:rPr>
              <a:t>chóng</a:t>
            </a:r>
            <a:r>
              <a:rPr lang="en-US" b="1" i="0" u="none" strike="noStrike" dirty="0">
                <a:effectLst/>
                <a:latin typeface="Söhne"/>
              </a:rPr>
              <a:t> </a:t>
            </a:r>
            <a:r>
              <a:rPr lang="en-US" b="1" i="0" u="none" strike="noStrike" dirty="0" err="1">
                <a:effectLst/>
                <a:latin typeface="Söhne"/>
              </a:rPr>
              <a:t>phát</a:t>
            </a:r>
            <a:r>
              <a:rPr lang="en-US" b="1" i="0" u="none" strike="noStrike" dirty="0">
                <a:effectLst/>
                <a:latin typeface="Söhne"/>
              </a:rPr>
              <a:t> </a:t>
            </a:r>
            <a:r>
              <a:rPr lang="en-US" b="1" i="0" u="none" strike="noStrike" dirty="0" err="1">
                <a:effectLst/>
                <a:latin typeface="Söhne"/>
              </a:rPr>
              <a:t>triển</a:t>
            </a:r>
            <a:endParaRPr lang="en-VN" dirty="0"/>
          </a:p>
        </p:txBody>
      </p:sp>
    </p:spTree>
    <p:extLst>
      <p:ext uri="{BB962C8B-B14F-4D97-AF65-F5344CB8AC3E}">
        <p14:creationId xmlns:p14="http://schemas.microsoft.com/office/powerpoint/2010/main" val="31646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60341CD-48B4-D4C6-62A9-8C2156522F0E}"/>
              </a:ext>
            </a:extLst>
          </p:cNvPr>
          <p:cNvGrpSpPr/>
          <p:nvPr/>
        </p:nvGrpSpPr>
        <p:grpSpPr>
          <a:xfrm>
            <a:off x="678205" y="822482"/>
            <a:ext cx="1242951" cy="1199758"/>
            <a:chOff x="1212573" y="780835"/>
            <a:chExt cx="1242951" cy="1199758"/>
          </a:xfrm>
        </p:grpSpPr>
        <p:sp>
          <p:nvSpPr>
            <p:cNvPr id="4" name="TextBox 3">
              <a:extLst>
                <a:ext uri="{FF2B5EF4-FFF2-40B4-BE49-F238E27FC236}">
                  <a16:creationId xmlns:a16="http://schemas.microsoft.com/office/drawing/2014/main" id="{95015627-2E9C-A01F-1CF6-5420F08FD0C6}"/>
                </a:ext>
              </a:extLst>
            </p:cNvPr>
            <p:cNvSpPr txBox="1"/>
            <p:nvPr/>
          </p:nvSpPr>
          <p:spPr>
            <a:xfrm>
              <a:off x="1212573" y="1611261"/>
              <a:ext cx="1242951" cy="369332"/>
            </a:xfrm>
            <a:prstGeom prst="rect">
              <a:avLst/>
            </a:prstGeom>
            <a:noFill/>
          </p:spPr>
          <p:txBody>
            <a:bodyPr wrap="square" rtlCol="0">
              <a:spAutoFit/>
            </a:bodyPr>
            <a:lstStyle/>
            <a:p>
              <a:r>
                <a:rPr lang="en-US" b="1" u="none" strike="noStrike" dirty="0">
                  <a:effectLst/>
                  <a:latin typeface="Livvic" pitchFamily="2" charset="77"/>
                </a:rPr>
                <a:t>THƯ VIỆN</a:t>
              </a:r>
              <a:endParaRPr lang="en-VN" b="1" dirty="0">
                <a:latin typeface="Livvic" pitchFamily="2" charset="77"/>
              </a:endParaRPr>
            </a:p>
          </p:txBody>
        </p:sp>
        <p:sp>
          <p:nvSpPr>
            <p:cNvPr id="10" name="Rectangle 9">
              <a:extLst>
                <a:ext uri="{FF2B5EF4-FFF2-40B4-BE49-F238E27FC236}">
                  <a16:creationId xmlns:a16="http://schemas.microsoft.com/office/drawing/2014/main" id="{8240B807-A28C-E9AD-0F05-5697A0F4BE7B}"/>
                </a:ext>
              </a:extLst>
            </p:cNvPr>
            <p:cNvSpPr/>
            <p:nvPr/>
          </p:nvSpPr>
          <p:spPr>
            <a:xfrm>
              <a:off x="1479590" y="780835"/>
              <a:ext cx="708917" cy="708917"/>
            </a:xfrm>
            <a:prstGeom prst="rect">
              <a:avLst/>
            </a:prstGeom>
            <a:solidFill>
              <a:srgbClr val="675D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12" name="Graphic 11">
              <a:extLst>
                <a:ext uri="{FF2B5EF4-FFF2-40B4-BE49-F238E27FC236}">
                  <a16:creationId xmlns:a16="http://schemas.microsoft.com/office/drawing/2014/main" id="{E4E2A5C0-7CCB-E949-53DF-0A0971B897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6089" y="877334"/>
              <a:ext cx="515918" cy="515918"/>
            </a:xfrm>
            <a:prstGeom prst="rect">
              <a:avLst/>
            </a:prstGeom>
          </p:spPr>
        </p:pic>
      </p:grpSp>
      <p:grpSp>
        <p:nvGrpSpPr>
          <p:cNvPr id="20" name="Group 19">
            <a:extLst>
              <a:ext uri="{FF2B5EF4-FFF2-40B4-BE49-F238E27FC236}">
                <a16:creationId xmlns:a16="http://schemas.microsoft.com/office/drawing/2014/main" id="{7DAA1C0B-24F7-59C5-5CD2-19CA58432976}"/>
              </a:ext>
            </a:extLst>
          </p:cNvPr>
          <p:cNvGrpSpPr/>
          <p:nvPr/>
        </p:nvGrpSpPr>
        <p:grpSpPr>
          <a:xfrm>
            <a:off x="9990767" y="822481"/>
            <a:ext cx="1422305" cy="1199759"/>
            <a:chOff x="6550215" y="780834"/>
            <a:chExt cx="1422305" cy="1199759"/>
          </a:xfrm>
        </p:grpSpPr>
        <p:sp>
          <p:nvSpPr>
            <p:cNvPr id="6" name="TextBox 5">
              <a:extLst>
                <a:ext uri="{FF2B5EF4-FFF2-40B4-BE49-F238E27FC236}">
                  <a16:creationId xmlns:a16="http://schemas.microsoft.com/office/drawing/2014/main" id="{D631FDDF-3740-6051-BAEB-0EBA01B9BA6E}"/>
                </a:ext>
              </a:extLst>
            </p:cNvPr>
            <p:cNvSpPr txBox="1"/>
            <p:nvPr/>
          </p:nvSpPr>
          <p:spPr>
            <a:xfrm>
              <a:off x="6550215" y="1611261"/>
              <a:ext cx="1422305" cy="369332"/>
            </a:xfrm>
            <a:prstGeom prst="rect">
              <a:avLst/>
            </a:prstGeom>
            <a:noFill/>
          </p:spPr>
          <p:txBody>
            <a:bodyPr wrap="square" rtlCol="0">
              <a:spAutoFit/>
            </a:bodyPr>
            <a:lstStyle/>
            <a:p>
              <a:r>
                <a:rPr lang="en-US" b="1" u="none" strike="noStrike" dirty="0">
                  <a:effectLst/>
                  <a:latin typeface="Livvic" pitchFamily="2" charset="77"/>
                </a:rPr>
                <a:t>HIỆU SUẤT</a:t>
              </a:r>
              <a:endParaRPr lang="en-VN" b="1" dirty="0">
                <a:latin typeface="Livvic" pitchFamily="2" charset="77"/>
              </a:endParaRPr>
            </a:p>
          </p:txBody>
        </p:sp>
        <p:sp>
          <p:nvSpPr>
            <p:cNvPr id="13" name="Rectangle 12">
              <a:extLst>
                <a:ext uri="{FF2B5EF4-FFF2-40B4-BE49-F238E27FC236}">
                  <a16:creationId xmlns:a16="http://schemas.microsoft.com/office/drawing/2014/main" id="{723A1252-4926-5A04-C2D9-DFA059529A4D}"/>
                </a:ext>
              </a:extLst>
            </p:cNvPr>
            <p:cNvSpPr/>
            <p:nvPr/>
          </p:nvSpPr>
          <p:spPr>
            <a:xfrm>
              <a:off x="6906909" y="780834"/>
              <a:ext cx="708917" cy="708917"/>
            </a:xfrm>
            <a:prstGeom prst="rect">
              <a:avLst/>
            </a:prstGeom>
            <a:solidFill>
              <a:srgbClr val="675D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15" name="Graphic 14">
              <a:extLst>
                <a:ext uri="{FF2B5EF4-FFF2-40B4-BE49-F238E27FC236}">
                  <a16:creationId xmlns:a16="http://schemas.microsoft.com/office/drawing/2014/main" id="{78216DCB-7477-8C12-FA69-0F9DD3C41E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3967" y="878452"/>
              <a:ext cx="514800" cy="514800"/>
            </a:xfrm>
            <a:prstGeom prst="rect">
              <a:avLst/>
            </a:prstGeom>
          </p:spPr>
        </p:pic>
      </p:grpSp>
      <p:grpSp>
        <p:nvGrpSpPr>
          <p:cNvPr id="29" name="Group 28">
            <a:extLst>
              <a:ext uri="{FF2B5EF4-FFF2-40B4-BE49-F238E27FC236}">
                <a16:creationId xmlns:a16="http://schemas.microsoft.com/office/drawing/2014/main" id="{726C2524-002D-641D-5584-7D804ED5F000}"/>
              </a:ext>
            </a:extLst>
          </p:cNvPr>
          <p:cNvGrpSpPr/>
          <p:nvPr/>
        </p:nvGrpSpPr>
        <p:grpSpPr>
          <a:xfrm>
            <a:off x="673173" y="3900262"/>
            <a:ext cx="1579179" cy="1214632"/>
            <a:chOff x="1212573" y="3542398"/>
            <a:chExt cx="1579179" cy="1214632"/>
          </a:xfrm>
        </p:grpSpPr>
        <p:sp>
          <p:nvSpPr>
            <p:cNvPr id="7" name="TextBox 6">
              <a:extLst>
                <a:ext uri="{FF2B5EF4-FFF2-40B4-BE49-F238E27FC236}">
                  <a16:creationId xmlns:a16="http://schemas.microsoft.com/office/drawing/2014/main" id="{E2335F74-60B3-F66E-FE3D-4B82EDE88807}"/>
                </a:ext>
              </a:extLst>
            </p:cNvPr>
            <p:cNvSpPr txBox="1"/>
            <p:nvPr/>
          </p:nvSpPr>
          <p:spPr>
            <a:xfrm>
              <a:off x="1212573" y="4387698"/>
              <a:ext cx="1579179" cy="369332"/>
            </a:xfrm>
            <a:prstGeom prst="rect">
              <a:avLst/>
            </a:prstGeom>
            <a:noFill/>
          </p:spPr>
          <p:txBody>
            <a:bodyPr wrap="square" rtlCol="0">
              <a:spAutoFit/>
            </a:bodyPr>
            <a:lstStyle/>
            <a:p>
              <a:r>
                <a:rPr lang="en-US" b="1" u="none" strike="noStrike" dirty="0">
                  <a:effectLst/>
                  <a:latin typeface="Livvic" pitchFamily="2" charset="77"/>
                </a:rPr>
                <a:t>NỀN TẢNG</a:t>
              </a:r>
              <a:endParaRPr lang="en-VN" b="1" dirty="0">
                <a:latin typeface="Livvic" pitchFamily="2" charset="77"/>
              </a:endParaRPr>
            </a:p>
          </p:txBody>
        </p:sp>
        <p:sp>
          <p:nvSpPr>
            <p:cNvPr id="17" name="Rectangle 16">
              <a:extLst>
                <a:ext uri="{FF2B5EF4-FFF2-40B4-BE49-F238E27FC236}">
                  <a16:creationId xmlns:a16="http://schemas.microsoft.com/office/drawing/2014/main" id="{B2ACD18C-5B01-2E93-B44B-C78BDA227C2E}"/>
                </a:ext>
              </a:extLst>
            </p:cNvPr>
            <p:cNvSpPr/>
            <p:nvPr/>
          </p:nvSpPr>
          <p:spPr>
            <a:xfrm>
              <a:off x="1479589" y="3542398"/>
              <a:ext cx="708917" cy="708917"/>
            </a:xfrm>
            <a:prstGeom prst="rect">
              <a:avLst/>
            </a:prstGeom>
            <a:solidFill>
              <a:srgbClr val="675D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22" name="Graphic 21">
              <a:extLst>
                <a:ext uri="{FF2B5EF4-FFF2-40B4-BE49-F238E27FC236}">
                  <a16:creationId xmlns:a16="http://schemas.microsoft.com/office/drawing/2014/main" id="{AF3A007E-5A59-CDF8-9BA7-EBA4BC7785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6089" y="3639455"/>
              <a:ext cx="514800" cy="514800"/>
            </a:xfrm>
            <a:prstGeom prst="rect">
              <a:avLst/>
            </a:prstGeom>
          </p:spPr>
        </p:pic>
      </p:grpSp>
      <p:grpSp>
        <p:nvGrpSpPr>
          <p:cNvPr id="32" name="Group 31">
            <a:extLst>
              <a:ext uri="{FF2B5EF4-FFF2-40B4-BE49-F238E27FC236}">
                <a16:creationId xmlns:a16="http://schemas.microsoft.com/office/drawing/2014/main" id="{5BDF0626-01C0-D20A-85A4-6E26E5483CCA}"/>
              </a:ext>
            </a:extLst>
          </p:cNvPr>
          <p:cNvGrpSpPr/>
          <p:nvPr/>
        </p:nvGrpSpPr>
        <p:grpSpPr>
          <a:xfrm>
            <a:off x="5059205" y="793371"/>
            <a:ext cx="1422305" cy="1199760"/>
            <a:chOff x="3689837" y="780833"/>
            <a:chExt cx="1422305" cy="1199760"/>
          </a:xfrm>
        </p:grpSpPr>
        <p:sp>
          <p:nvSpPr>
            <p:cNvPr id="5" name="TextBox 4">
              <a:extLst>
                <a:ext uri="{FF2B5EF4-FFF2-40B4-BE49-F238E27FC236}">
                  <a16:creationId xmlns:a16="http://schemas.microsoft.com/office/drawing/2014/main" id="{6E66EED0-B7F8-C944-2451-EF3D2F21941A}"/>
                </a:ext>
              </a:extLst>
            </p:cNvPr>
            <p:cNvSpPr txBox="1"/>
            <p:nvPr/>
          </p:nvSpPr>
          <p:spPr>
            <a:xfrm>
              <a:off x="3689837" y="1611261"/>
              <a:ext cx="1422305" cy="369332"/>
            </a:xfrm>
            <a:prstGeom prst="rect">
              <a:avLst/>
            </a:prstGeom>
            <a:noFill/>
          </p:spPr>
          <p:txBody>
            <a:bodyPr wrap="square" rtlCol="0">
              <a:spAutoFit/>
            </a:bodyPr>
            <a:lstStyle/>
            <a:p>
              <a:r>
                <a:rPr lang="en-US" b="1" u="none" strike="noStrike" dirty="0">
                  <a:effectLst/>
                  <a:latin typeface="Livvic" pitchFamily="2" charset="77"/>
                </a:rPr>
                <a:t>GIAO DIỆN</a:t>
              </a:r>
              <a:endParaRPr lang="en-VN" b="1" dirty="0">
                <a:latin typeface="Livvic" pitchFamily="2" charset="77"/>
              </a:endParaRPr>
            </a:p>
          </p:txBody>
        </p:sp>
        <p:sp>
          <p:nvSpPr>
            <p:cNvPr id="16" name="Rectangle 15">
              <a:extLst>
                <a:ext uri="{FF2B5EF4-FFF2-40B4-BE49-F238E27FC236}">
                  <a16:creationId xmlns:a16="http://schemas.microsoft.com/office/drawing/2014/main" id="{F90E61DA-04EA-99F9-94D9-AF125BAC4395}"/>
                </a:ext>
              </a:extLst>
            </p:cNvPr>
            <p:cNvSpPr/>
            <p:nvPr/>
          </p:nvSpPr>
          <p:spPr>
            <a:xfrm>
              <a:off x="4046531" y="780833"/>
              <a:ext cx="708917" cy="708917"/>
            </a:xfrm>
            <a:prstGeom prst="rect">
              <a:avLst/>
            </a:prstGeom>
            <a:solidFill>
              <a:srgbClr val="675D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24" name="Graphic 23">
              <a:extLst>
                <a:ext uri="{FF2B5EF4-FFF2-40B4-BE49-F238E27FC236}">
                  <a16:creationId xmlns:a16="http://schemas.microsoft.com/office/drawing/2014/main" id="{1383D5E4-656D-0F82-19E2-6648969CA3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3589" y="878452"/>
              <a:ext cx="514800" cy="514800"/>
            </a:xfrm>
            <a:prstGeom prst="rect">
              <a:avLst/>
            </a:prstGeom>
          </p:spPr>
        </p:pic>
      </p:grpSp>
      <p:grpSp>
        <p:nvGrpSpPr>
          <p:cNvPr id="31" name="Group 30">
            <a:extLst>
              <a:ext uri="{FF2B5EF4-FFF2-40B4-BE49-F238E27FC236}">
                <a16:creationId xmlns:a16="http://schemas.microsoft.com/office/drawing/2014/main" id="{8C4B9E2F-6FBE-581F-21A3-D16D8566AA8E}"/>
              </a:ext>
            </a:extLst>
          </p:cNvPr>
          <p:cNvGrpSpPr/>
          <p:nvPr/>
        </p:nvGrpSpPr>
        <p:grpSpPr>
          <a:xfrm>
            <a:off x="9831957" y="3937369"/>
            <a:ext cx="1709529" cy="1214633"/>
            <a:chOff x="6406603" y="3542397"/>
            <a:chExt cx="1709529" cy="1214633"/>
          </a:xfrm>
        </p:grpSpPr>
        <p:sp>
          <p:nvSpPr>
            <p:cNvPr id="9" name="TextBox 8">
              <a:extLst>
                <a:ext uri="{FF2B5EF4-FFF2-40B4-BE49-F238E27FC236}">
                  <a16:creationId xmlns:a16="http://schemas.microsoft.com/office/drawing/2014/main" id="{7EFE14DE-B381-2D36-224D-4DCA12627750}"/>
                </a:ext>
              </a:extLst>
            </p:cNvPr>
            <p:cNvSpPr txBox="1"/>
            <p:nvPr/>
          </p:nvSpPr>
          <p:spPr>
            <a:xfrm>
              <a:off x="6406603" y="4387698"/>
              <a:ext cx="1709529" cy="369332"/>
            </a:xfrm>
            <a:prstGeom prst="rect">
              <a:avLst/>
            </a:prstGeom>
            <a:noFill/>
          </p:spPr>
          <p:txBody>
            <a:bodyPr wrap="square" rtlCol="0">
              <a:spAutoFit/>
            </a:bodyPr>
            <a:lstStyle/>
            <a:p>
              <a:r>
                <a:rPr lang="en-VN" b="1" dirty="0">
                  <a:latin typeface="Livvic" pitchFamily="2" charset="77"/>
                </a:rPr>
                <a:t>CỘNG ĐỒNG</a:t>
              </a:r>
            </a:p>
          </p:txBody>
        </p:sp>
        <p:sp>
          <p:nvSpPr>
            <p:cNvPr id="19" name="Rectangle 18">
              <a:extLst>
                <a:ext uri="{FF2B5EF4-FFF2-40B4-BE49-F238E27FC236}">
                  <a16:creationId xmlns:a16="http://schemas.microsoft.com/office/drawing/2014/main" id="{A8178BC0-D313-0067-27A4-0C8D8350BC1B}"/>
                </a:ext>
              </a:extLst>
            </p:cNvPr>
            <p:cNvSpPr/>
            <p:nvPr/>
          </p:nvSpPr>
          <p:spPr>
            <a:xfrm>
              <a:off x="6906909" y="3542397"/>
              <a:ext cx="708917" cy="708917"/>
            </a:xfrm>
            <a:prstGeom prst="rect">
              <a:avLst/>
            </a:prstGeom>
            <a:solidFill>
              <a:srgbClr val="675D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26" name="Graphic 25">
              <a:extLst>
                <a:ext uri="{FF2B5EF4-FFF2-40B4-BE49-F238E27FC236}">
                  <a16:creationId xmlns:a16="http://schemas.microsoft.com/office/drawing/2014/main" id="{AFE6F93C-B6D2-653E-0DB0-72D2933F8F6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03967" y="3639455"/>
              <a:ext cx="514800" cy="514800"/>
            </a:xfrm>
            <a:prstGeom prst="rect">
              <a:avLst/>
            </a:prstGeom>
          </p:spPr>
        </p:pic>
      </p:grpSp>
      <p:grpSp>
        <p:nvGrpSpPr>
          <p:cNvPr id="30" name="Group 29">
            <a:extLst>
              <a:ext uri="{FF2B5EF4-FFF2-40B4-BE49-F238E27FC236}">
                <a16:creationId xmlns:a16="http://schemas.microsoft.com/office/drawing/2014/main" id="{2926B0E8-6B13-2F17-62FB-4C2344EFF2F2}"/>
              </a:ext>
            </a:extLst>
          </p:cNvPr>
          <p:cNvGrpSpPr/>
          <p:nvPr/>
        </p:nvGrpSpPr>
        <p:grpSpPr>
          <a:xfrm>
            <a:off x="5136421" y="3895721"/>
            <a:ext cx="1241759" cy="1214632"/>
            <a:chOff x="3689837" y="3542398"/>
            <a:chExt cx="1241759" cy="1214632"/>
          </a:xfrm>
        </p:grpSpPr>
        <p:sp>
          <p:nvSpPr>
            <p:cNvPr id="8" name="TextBox 7">
              <a:extLst>
                <a:ext uri="{FF2B5EF4-FFF2-40B4-BE49-F238E27FC236}">
                  <a16:creationId xmlns:a16="http://schemas.microsoft.com/office/drawing/2014/main" id="{BAEF446C-AF59-BFC7-BEC7-12B51D91A6FA}"/>
                </a:ext>
              </a:extLst>
            </p:cNvPr>
            <p:cNvSpPr txBox="1"/>
            <p:nvPr/>
          </p:nvSpPr>
          <p:spPr>
            <a:xfrm>
              <a:off x="3689837" y="4387698"/>
              <a:ext cx="1241759" cy="369332"/>
            </a:xfrm>
            <a:prstGeom prst="rect">
              <a:avLst/>
            </a:prstGeom>
            <a:noFill/>
          </p:spPr>
          <p:txBody>
            <a:bodyPr wrap="square" rtlCol="0">
              <a:spAutoFit/>
            </a:bodyPr>
            <a:lstStyle/>
            <a:p>
              <a:r>
                <a:rPr lang="en-VN" b="1" dirty="0">
                  <a:latin typeface="Livvic" pitchFamily="2" charset="77"/>
                </a:rPr>
                <a:t>TÙY BIẾN</a:t>
              </a:r>
            </a:p>
          </p:txBody>
        </p:sp>
        <p:sp>
          <p:nvSpPr>
            <p:cNvPr id="18" name="Rectangle 17">
              <a:extLst>
                <a:ext uri="{FF2B5EF4-FFF2-40B4-BE49-F238E27FC236}">
                  <a16:creationId xmlns:a16="http://schemas.microsoft.com/office/drawing/2014/main" id="{E0FB51BC-2292-E15D-9D54-159DB5B191C4}"/>
                </a:ext>
              </a:extLst>
            </p:cNvPr>
            <p:cNvSpPr/>
            <p:nvPr/>
          </p:nvSpPr>
          <p:spPr>
            <a:xfrm>
              <a:off x="3956258" y="3542398"/>
              <a:ext cx="708917" cy="708917"/>
            </a:xfrm>
            <a:prstGeom prst="rect">
              <a:avLst/>
            </a:prstGeom>
            <a:solidFill>
              <a:srgbClr val="675D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28" name="Graphic 27">
              <a:extLst>
                <a:ext uri="{FF2B5EF4-FFF2-40B4-BE49-F238E27FC236}">
                  <a16:creationId xmlns:a16="http://schemas.microsoft.com/office/drawing/2014/main" id="{FFBF009A-6E29-A946-12B6-2A99D88D7E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53316" y="3639455"/>
              <a:ext cx="514800" cy="514800"/>
            </a:xfrm>
            <a:prstGeom prst="rect">
              <a:avLst/>
            </a:prstGeom>
          </p:spPr>
        </p:pic>
      </p:grpSp>
      <p:sp>
        <p:nvSpPr>
          <p:cNvPr id="33" name="TextBox 32">
            <a:extLst>
              <a:ext uri="{FF2B5EF4-FFF2-40B4-BE49-F238E27FC236}">
                <a16:creationId xmlns:a16="http://schemas.microsoft.com/office/drawing/2014/main" id="{0E1BCEB5-D19C-B13C-C833-D838E46456DC}"/>
              </a:ext>
            </a:extLst>
          </p:cNvPr>
          <p:cNvSpPr txBox="1"/>
          <p:nvPr/>
        </p:nvSpPr>
        <p:spPr>
          <a:xfrm>
            <a:off x="7980895" y="2129674"/>
            <a:ext cx="3432177" cy="1200329"/>
          </a:xfrm>
          <a:prstGeom prst="rect">
            <a:avLst/>
          </a:prstGeom>
          <a:noFill/>
        </p:spPr>
        <p:txBody>
          <a:bodyPr wrap="square" rtlCol="0">
            <a:spAutoFit/>
          </a:bodyPr>
          <a:lstStyle/>
          <a:p>
            <a:pPr algn="r"/>
            <a:r>
              <a:rPr lang="vi-VN" u="none" strike="noStrike" dirty="0">
                <a:solidFill>
                  <a:srgbClr val="463F34"/>
                </a:solidFill>
                <a:effectLst/>
                <a:latin typeface="Livvic Light" pitchFamily="2" charset="77"/>
              </a:rPr>
              <a:t>Flutter sử dụng rendering engine riêng để tạo ra giao diện người dùng, giúp ứng dụng chạy mượt mà và nhanh hơn.</a:t>
            </a:r>
            <a:endParaRPr lang="en-VN" dirty="0">
              <a:solidFill>
                <a:srgbClr val="463F34"/>
              </a:solidFill>
              <a:latin typeface="Livvic Light" pitchFamily="2" charset="77"/>
            </a:endParaRPr>
          </a:p>
        </p:txBody>
      </p:sp>
      <p:sp>
        <p:nvSpPr>
          <p:cNvPr id="34" name="TextBox 33">
            <a:extLst>
              <a:ext uri="{FF2B5EF4-FFF2-40B4-BE49-F238E27FC236}">
                <a16:creationId xmlns:a16="http://schemas.microsoft.com/office/drawing/2014/main" id="{83DDEAB9-67A7-45BF-9BED-FDC0B548E2FC}"/>
              </a:ext>
            </a:extLst>
          </p:cNvPr>
          <p:cNvSpPr txBox="1"/>
          <p:nvPr/>
        </p:nvSpPr>
        <p:spPr>
          <a:xfrm>
            <a:off x="7932921" y="5253652"/>
            <a:ext cx="3559556" cy="1200329"/>
          </a:xfrm>
          <a:prstGeom prst="rect">
            <a:avLst/>
          </a:prstGeom>
          <a:noFill/>
        </p:spPr>
        <p:txBody>
          <a:bodyPr wrap="square" rtlCol="0">
            <a:spAutoFit/>
          </a:bodyPr>
          <a:lstStyle/>
          <a:p>
            <a:pPr algn="r"/>
            <a:r>
              <a:rPr lang="vi-VN" u="none" strike="noStrike" dirty="0">
                <a:solidFill>
                  <a:srgbClr val="463F34"/>
                </a:solidFill>
                <a:effectLst/>
                <a:latin typeface="Livvic Light" pitchFamily="2" charset="77"/>
              </a:rPr>
              <a:t>Flutter có cộng đồng lớn hỗ trợ các thư viện và plugin, giúp phát triển các tính năng phức tạp dễ dàng.</a:t>
            </a:r>
            <a:endParaRPr lang="en-VN" dirty="0">
              <a:solidFill>
                <a:srgbClr val="463F34"/>
              </a:solidFill>
              <a:latin typeface="Livvic Light" pitchFamily="2" charset="77"/>
            </a:endParaRPr>
          </a:p>
        </p:txBody>
      </p:sp>
      <p:sp>
        <p:nvSpPr>
          <p:cNvPr id="35" name="TextBox 34">
            <a:extLst>
              <a:ext uri="{FF2B5EF4-FFF2-40B4-BE49-F238E27FC236}">
                <a16:creationId xmlns:a16="http://schemas.microsoft.com/office/drawing/2014/main" id="{CA4A4C51-666D-B3CA-B745-992D0B35A30A}"/>
              </a:ext>
            </a:extLst>
          </p:cNvPr>
          <p:cNvSpPr txBox="1"/>
          <p:nvPr/>
        </p:nvSpPr>
        <p:spPr>
          <a:xfrm>
            <a:off x="4392035" y="2124093"/>
            <a:ext cx="2890598" cy="1200329"/>
          </a:xfrm>
          <a:prstGeom prst="rect">
            <a:avLst/>
          </a:prstGeom>
          <a:noFill/>
        </p:spPr>
        <p:txBody>
          <a:bodyPr wrap="square" rtlCol="0">
            <a:spAutoFit/>
          </a:bodyPr>
          <a:lstStyle/>
          <a:p>
            <a:pPr algn="ctr"/>
            <a:r>
              <a:rPr lang="vi-VN" u="none" strike="noStrike" dirty="0">
                <a:solidFill>
                  <a:srgbClr val="463F34"/>
                </a:solidFill>
                <a:effectLst/>
                <a:latin typeface="Livvic Light" pitchFamily="2" charset="77"/>
              </a:rPr>
              <a:t>Giao diện người dùng đẹp và đồng nhất trên các nền tảng, đảm bảo trải nghiệm người dùng đồng nhất</a:t>
            </a:r>
            <a:endParaRPr lang="en-VN" dirty="0">
              <a:solidFill>
                <a:srgbClr val="463F34"/>
              </a:solidFill>
              <a:latin typeface="Livvic Light" pitchFamily="2" charset="77"/>
            </a:endParaRPr>
          </a:p>
        </p:txBody>
      </p:sp>
      <p:sp>
        <p:nvSpPr>
          <p:cNvPr id="36" name="TextBox 35">
            <a:extLst>
              <a:ext uri="{FF2B5EF4-FFF2-40B4-BE49-F238E27FC236}">
                <a16:creationId xmlns:a16="http://schemas.microsoft.com/office/drawing/2014/main" id="{52331C49-FEA5-C78A-BED3-215F5BD4C628}"/>
              </a:ext>
            </a:extLst>
          </p:cNvPr>
          <p:cNvSpPr txBox="1"/>
          <p:nvPr/>
        </p:nvSpPr>
        <p:spPr>
          <a:xfrm>
            <a:off x="673173" y="5231557"/>
            <a:ext cx="3020602" cy="1200329"/>
          </a:xfrm>
          <a:prstGeom prst="rect">
            <a:avLst/>
          </a:prstGeom>
          <a:noFill/>
        </p:spPr>
        <p:txBody>
          <a:bodyPr wrap="square" rtlCol="0">
            <a:spAutoFit/>
          </a:bodyPr>
          <a:lstStyle/>
          <a:p>
            <a:r>
              <a:rPr lang="en-US" u="none" strike="noStrike" dirty="0" err="1">
                <a:solidFill>
                  <a:srgbClr val="463F34"/>
                </a:solidFill>
                <a:effectLst/>
                <a:latin typeface="Livvic Light" pitchFamily="2" charset="77"/>
              </a:rPr>
              <a:t>Mã</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nguồn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duy</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nhất</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có</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thể</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chạy</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trên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cả</a:t>
            </a:r>
            <a:r>
              <a:rPr lang="en-US" u="none" strike="noStrike" dirty="0">
                <a:solidFill>
                  <a:srgbClr val="463F34"/>
                </a:solidFill>
                <a:effectLst/>
                <a:latin typeface="Livvic Light" pitchFamily="2" charset="77"/>
              </a:rPr>
              <a:t> iOS </a:t>
            </a:r>
            <a:r>
              <a:rPr lang="en-US" u="none" strike="noStrike" dirty="0" err="1">
                <a:solidFill>
                  <a:srgbClr val="463F34"/>
                </a:solidFill>
                <a:effectLst/>
                <a:latin typeface="Livvic Light" pitchFamily="2" charset="77"/>
              </a:rPr>
              <a:t>và</a:t>
            </a:r>
            <a:r>
              <a:rPr lang="en-US" u="none" strike="noStrike" dirty="0">
                <a:solidFill>
                  <a:srgbClr val="463F34"/>
                </a:solidFill>
                <a:effectLst/>
                <a:latin typeface="Livvic Light" pitchFamily="2" charset="77"/>
              </a:rPr>
              <a:t> Android, </a:t>
            </a:r>
            <a:r>
              <a:rPr lang="en-US" u="none" strike="noStrike" dirty="0" err="1">
                <a:solidFill>
                  <a:srgbClr val="463F34"/>
                </a:solidFill>
                <a:effectLst/>
                <a:latin typeface="Livvic Light" pitchFamily="2" charset="77"/>
              </a:rPr>
              <a:t>giúp</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tiết</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kiệm</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thời</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gian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và</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nguồn</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lực</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phát</a:t>
            </a:r>
            <a:r>
              <a:rPr lang="en-US" u="none" strike="noStrike" dirty="0">
                <a:solidFill>
                  <a:srgbClr val="463F34"/>
                </a:solidFill>
                <a:effectLst/>
                <a:latin typeface="Livvic Light" pitchFamily="2" charset="77"/>
              </a:rPr>
              <a:t> </a:t>
            </a:r>
            <a:r>
              <a:rPr lang="en-US" u="none" strike="noStrike" dirty="0" err="1">
                <a:solidFill>
                  <a:srgbClr val="463F34"/>
                </a:solidFill>
                <a:effectLst/>
                <a:latin typeface="Livvic Light" pitchFamily="2" charset="77"/>
              </a:rPr>
              <a:t>triển</a:t>
            </a:r>
            <a:r>
              <a:rPr lang="en-US" u="none" strike="noStrike" dirty="0">
                <a:solidFill>
                  <a:srgbClr val="463F34"/>
                </a:solidFill>
                <a:effectLst/>
                <a:latin typeface="Livvic Light" pitchFamily="2" charset="77"/>
              </a:rPr>
              <a:t>.</a:t>
            </a:r>
            <a:endParaRPr lang="en-VN" dirty="0">
              <a:solidFill>
                <a:srgbClr val="463F34"/>
              </a:solidFill>
              <a:latin typeface="Livvic Light" pitchFamily="2" charset="77"/>
            </a:endParaRPr>
          </a:p>
        </p:txBody>
      </p:sp>
      <p:sp>
        <p:nvSpPr>
          <p:cNvPr id="37" name="TextBox 36">
            <a:extLst>
              <a:ext uri="{FF2B5EF4-FFF2-40B4-BE49-F238E27FC236}">
                <a16:creationId xmlns:a16="http://schemas.microsoft.com/office/drawing/2014/main" id="{6D29A9E5-0CCD-58A0-5C0E-6419B489FFB1}"/>
              </a:ext>
            </a:extLst>
          </p:cNvPr>
          <p:cNvSpPr txBox="1"/>
          <p:nvPr/>
        </p:nvSpPr>
        <p:spPr>
          <a:xfrm>
            <a:off x="4327033" y="5231557"/>
            <a:ext cx="3020602" cy="1200329"/>
          </a:xfrm>
          <a:prstGeom prst="rect">
            <a:avLst/>
          </a:prstGeom>
          <a:noFill/>
        </p:spPr>
        <p:txBody>
          <a:bodyPr wrap="square" rtlCol="0">
            <a:spAutoFit/>
          </a:bodyPr>
          <a:lstStyle/>
          <a:p>
            <a:pPr algn="ctr"/>
            <a:r>
              <a:rPr lang="vi-VN" u="none" strike="noStrike" dirty="0">
                <a:solidFill>
                  <a:srgbClr val="463F34"/>
                </a:solidFill>
                <a:effectLst/>
                <a:latin typeface="Livvic Light" pitchFamily="2" charset="77"/>
              </a:rPr>
              <a:t>Bạn có thể tùy chỉnh hoàn toàn giao diện theo nhu cầu, từ các widget cơ bản đến tạo các widget tùy chỉnh.</a:t>
            </a:r>
            <a:endParaRPr lang="en-VN" dirty="0">
              <a:solidFill>
                <a:srgbClr val="463F34"/>
              </a:solidFill>
              <a:latin typeface="Livvic Light" pitchFamily="2" charset="77"/>
            </a:endParaRPr>
          </a:p>
        </p:txBody>
      </p:sp>
      <p:sp>
        <p:nvSpPr>
          <p:cNvPr id="38" name="TextBox 37">
            <a:extLst>
              <a:ext uri="{FF2B5EF4-FFF2-40B4-BE49-F238E27FC236}">
                <a16:creationId xmlns:a16="http://schemas.microsoft.com/office/drawing/2014/main" id="{C15DD4EA-2086-EB5A-A734-862406421F7C}"/>
              </a:ext>
            </a:extLst>
          </p:cNvPr>
          <p:cNvSpPr txBox="1"/>
          <p:nvPr/>
        </p:nvSpPr>
        <p:spPr>
          <a:xfrm>
            <a:off x="673173" y="2158623"/>
            <a:ext cx="3020601" cy="1200329"/>
          </a:xfrm>
          <a:prstGeom prst="rect">
            <a:avLst/>
          </a:prstGeom>
          <a:noFill/>
        </p:spPr>
        <p:txBody>
          <a:bodyPr wrap="square" rtlCol="0">
            <a:spAutoFit/>
          </a:bodyPr>
          <a:lstStyle/>
          <a:p>
            <a:r>
              <a:rPr lang="vi-VN" u="none" strike="noStrike" dirty="0">
                <a:solidFill>
                  <a:srgbClr val="463F34"/>
                </a:solidFill>
                <a:effectLst/>
                <a:latin typeface="Livvic Light" pitchFamily="2" charset="77"/>
              </a:rPr>
              <a:t>Flutter có cộng đồng lớn hỗ trợ các thư viện và plugin, giúp phát triển các tính năng phức tạp dễ dàng.</a:t>
            </a:r>
            <a:endParaRPr lang="en-VN" dirty="0">
              <a:solidFill>
                <a:srgbClr val="463F34"/>
              </a:solidFill>
              <a:latin typeface="Livvic Light" pitchFamily="2" charset="77"/>
            </a:endParaRPr>
          </a:p>
        </p:txBody>
      </p:sp>
    </p:spTree>
    <p:extLst>
      <p:ext uri="{BB962C8B-B14F-4D97-AF65-F5344CB8AC3E}">
        <p14:creationId xmlns:p14="http://schemas.microsoft.com/office/powerpoint/2010/main" val="348854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600</Words>
  <Application>Microsoft Macintosh PowerPoint</Application>
  <PresentationFormat>Widescreen</PresentationFormat>
  <Paragraphs>68</Paragraphs>
  <Slides>10</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Livvic</vt:lpstr>
      <vt:lpstr>Livvic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FHIHUNG</dc:creator>
  <cp:lastModifiedBy>FHIHUNG</cp:lastModifiedBy>
  <cp:revision>5</cp:revision>
  <dcterms:created xsi:type="dcterms:W3CDTF">2023-11-03T13:46:40Z</dcterms:created>
  <dcterms:modified xsi:type="dcterms:W3CDTF">2023-11-03T20:07:40Z</dcterms:modified>
</cp:coreProperties>
</file>